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90" r:id="rId3"/>
    <p:sldId id="349" r:id="rId4"/>
    <p:sldId id="259" r:id="rId5"/>
    <p:sldId id="355" r:id="rId6"/>
    <p:sldId id="537" r:id="rId7"/>
    <p:sldId id="291" r:id="rId8"/>
    <p:sldId id="327" r:id="rId9"/>
    <p:sldId id="293" r:id="rId10"/>
    <p:sldId id="294" r:id="rId11"/>
    <p:sldId id="295" r:id="rId12"/>
    <p:sldId id="296" r:id="rId13"/>
    <p:sldId id="297" r:id="rId14"/>
    <p:sldId id="380" r:id="rId15"/>
    <p:sldId id="381" r:id="rId16"/>
    <p:sldId id="351" r:id="rId17"/>
    <p:sldId id="286" r:id="rId18"/>
    <p:sldId id="328" r:id="rId19"/>
    <p:sldId id="345" r:id="rId20"/>
    <p:sldId id="356" r:id="rId21"/>
    <p:sldId id="298" r:id="rId22"/>
    <p:sldId id="357" r:id="rId23"/>
    <p:sldId id="287" r:id="rId24"/>
    <p:sldId id="346" r:id="rId25"/>
    <p:sldId id="362" r:id="rId26"/>
    <p:sldId id="361" r:id="rId27"/>
    <p:sldId id="360" r:id="rId28"/>
    <p:sldId id="348" r:id="rId29"/>
    <p:sldId id="288" r:id="rId30"/>
    <p:sldId id="372" r:id="rId31"/>
    <p:sldId id="373" r:id="rId32"/>
    <p:sldId id="366" r:id="rId33"/>
    <p:sldId id="311" r:id="rId34"/>
    <p:sldId id="540" r:id="rId35"/>
    <p:sldId id="541" r:id="rId36"/>
    <p:sldId id="542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39" r:id="rId4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Opening" id="{CBC69DD5-1D4F-4F49-BEFA-FD60518C123E}">
          <p14:sldIdLst>
            <p14:sldId id="256"/>
            <p14:sldId id="290"/>
          </p14:sldIdLst>
        </p14:section>
        <p14:section name="Image Classification" id="{86A192F0-4151-434F-B8E8-228209174ABB}">
          <p14:sldIdLst>
            <p14:sldId id="349"/>
            <p14:sldId id="259"/>
            <p14:sldId id="355"/>
            <p14:sldId id="537"/>
            <p14:sldId id="291"/>
            <p14:sldId id="327"/>
            <p14:sldId id="293"/>
            <p14:sldId id="294"/>
            <p14:sldId id="295"/>
            <p14:sldId id="296"/>
            <p14:sldId id="297"/>
            <p14:sldId id="380"/>
            <p14:sldId id="381"/>
          </p14:sldIdLst>
        </p14:section>
        <p14:section name="Early Image Classification" id="{F6507B7E-D1BB-43D1-A50C-4B53C8F9E2C0}">
          <p14:sldIdLst>
            <p14:sldId id="351"/>
            <p14:sldId id="286"/>
            <p14:sldId id="328"/>
            <p14:sldId id="345"/>
          </p14:sldIdLst>
        </p14:section>
        <p14:section name="Data Driven Approach" id="{A3802088-A5A6-4DDF-A2BA-4FF2C85D5083}">
          <p14:sldIdLst>
            <p14:sldId id="356"/>
            <p14:sldId id="298"/>
            <p14:sldId id="357"/>
            <p14:sldId id="287"/>
            <p14:sldId id="346"/>
            <p14:sldId id="362"/>
            <p14:sldId id="361"/>
            <p14:sldId id="360"/>
            <p14:sldId id="348"/>
            <p14:sldId id="288"/>
            <p14:sldId id="372"/>
            <p14:sldId id="373"/>
            <p14:sldId id="366"/>
            <p14:sldId id="311"/>
          </p14:sldIdLst>
        </p14:section>
        <p14:section name="Visual Cues Descriptor" id="{C5C80E8C-6D00-4D1C-BC55-F6541AC1BCE7}">
          <p14:sldIdLst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</p14:sldIdLst>
        </p14:section>
        <p14:section name="Break" id="{4DF8B06A-AD5E-4202-BB69-F9BD93595A80}">
          <p14:sldIdLst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069" autoAdjust="0"/>
  </p:normalViewPr>
  <p:slideViewPr>
    <p:cSldViewPr snapToGrid="0" snapToObjects="1">
      <p:cViewPr varScale="1">
        <p:scale>
          <a:sx n="100" d="100"/>
          <a:sy n="100" d="100"/>
        </p:scale>
        <p:origin x="64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16-Sep-20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16-Sep-20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000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0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81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66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 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all training images and their labels, Predict the label by the most similar training image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Hyperparameter : L1 : Manhattan, L2 : Euclidean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5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7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1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Extract a descriptor (e.g., SIFT or SURF) at each interest point or sampled point.</a:t>
            </a:r>
          </a:p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Form a visual vocabulary: sample a corpus of descriptors from the training images, quantize the descriptor space (typically using </a:t>
            </a:r>
            <a:r>
              <a:rPr lang="en-US" sz="1800" b="0" i="0" u="none" strike="noStrike" baseline="0" dirty="0">
                <a:latin typeface="CMMI10"/>
              </a:rPr>
              <a:t>k</a:t>
            </a:r>
            <a:r>
              <a:rPr lang="en-US" sz="1800" b="0" i="0" u="none" strike="noStrike" baseline="0" dirty="0">
                <a:latin typeface="CMR10"/>
              </a:rPr>
              <a:t>-means), and store the resulting “visual words”.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  These words have the same dimensionality as the descriptors</a:t>
            </a:r>
            <a:endParaRPr lang="id-ID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Map each training image’s local descriptors to their respective visual words, yielding a single </a:t>
            </a:r>
            <a:r>
              <a:rPr lang="en-US" sz="1800" b="0" i="0" u="none" strike="noStrike" baseline="0" dirty="0">
                <a:latin typeface="CMMI10"/>
              </a:rPr>
              <a:t>k</a:t>
            </a:r>
            <a:r>
              <a:rPr lang="en-US" sz="1800" b="0" i="0" u="none" strike="noStrike" baseline="0" dirty="0">
                <a:latin typeface="CMR10"/>
              </a:rPr>
              <a:t>-dimensional histogram for each training image.</a:t>
            </a:r>
          </a:p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Select a kernel function and use it to compute the pairwise similarities between all training images. For </a:t>
            </a:r>
            <a:r>
              <a:rPr lang="en-US" sz="1800" b="0" i="0" u="none" strike="noStrike" baseline="0" dirty="0">
                <a:latin typeface="CMMI10"/>
              </a:rPr>
              <a:t>N </a:t>
            </a:r>
            <a:r>
              <a:rPr lang="en-US" sz="1800" b="0" i="0" u="none" strike="noStrike" baseline="0" dirty="0">
                <a:latin typeface="CMR10"/>
              </a:rPr>
              <a:t>total training images, we now have an </a:t>
            </a:r>
            <a:r>
              <a:rPr lang="en-US" sz="1800" b="0" i="0" u="none" strike="noStrike" baseline="0" dirty="0">
                <a:latin typeface="CMMI10"/>
              </a:rPr>
              <a:t>N </a:t>
            </a:r>
            <a:r>
              <a:rPr lang="en-US" sz="1800" b="0" i="0" u="none" strike="noStrike" baseline="0" dirty="0">
                <a:latin typeface="CMSY10"/>
              </a:rPr>
              <a:t>× </a:t>
            </a:r>
            <a:r>
              <a:rPr lang="en-US" sz="1800" b="0" i="0" u="none" strike="noStrike" baseline="0" dirty="0">
                <a:latin typeface="CMMI10"/>
              </a:rPr>
              <a:t>N </a:t>
            </a:r>
            <a:r>
              <a:rPr lang="en-US" sz="1800" b="0" i="0" u="none" strike="noStrike" baseline="0" dirty="0">
                <a:latin typeface="CMR10"/>
              </a:rPr>
              <a:t>kernel </a:t>
            </a:r>
            <a:r>
              <a:rPr lang="id-ID" sz="1800" b="0" i="0" u="none" strike="noStrike" baseline="0" dirty="0">
                <a:latin typeface="CMR10"/>
              </a:rPr>
              <a:t>matrix.</a:t>
            </a:r>
          </a:p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Use the kernel matrix and labels to train an SVM.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17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Extract a descriptor (e.g., SIFT or SURF) at each interest point or sampled point.</a:t>
            </a:r>
          </a:p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Form a visual vocabulary: sample a corpus of descriptors from the training images, quantize the descriptor space (typically using </a:t>
            </a:r>
            <a:r>
              <a:rPr lang="en-US" sz="1800" b="0" i="0" u="none" strike="noStrike" baseline="0" dirty="0">
                <a:latin typeface="CMMI10"/>
              </a:rPr>
              <a:t>k</a:t>
            </a:r>
            <a:r>
              <a:rPr lang="en-US" sz="1800" b="0" i="0" u="none" strike="noStrike" baseline="0" dirty="0">
                <a:latin typeface="CMR10"/>
              </a:rPr>
              <a:t>-means), and store the resulting “visual words”. </a:t>
            </a:r>
          </a:p>
          <a:p>
            <a:pPr algn="l"/>
            <a:r>
              <a:rPr lang="en-US" sz="1800" b="0" i="0" u="none" strike="noStrike" baseline="0" dirty="0">
                <a:latin typeface="CMR10"/>
              </a:rPr>
              <a:t>  These words have the same dimensionality as the descriptors</a:t>
            </a:r>
            <a:endParaRPr lang="id-ID" sz="1800" b="0" i="0" u="none" strike="noStrike" baseline="0" dirty="0">
              <a:latin typeface="CMR10"/>
            </a:endParaRPr>
          </a:p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Map each training image’s local descriptors to their respective visual words, yielding a single </a:t>
            </a:r>
            <a:r>
              <a:rPr lang="en-US" sz="1800" b="0" i="0" u="none" strike="noStrike" baseline="0" dirty="0">
                <a:latin typeface="CMMI10"/>
              </a:rPr>
              <a:t>k</a:t>
            </a:r>
            <a:r>
              <a:rPr lang="en-US" sz="1800" b="0" i="0" u="none" strike="noStrike" baseline="0" dirty="0">
                <a:latin typeface="CMR10"/>
              </a:rPr>
              <a:t>-dimensional histogram for each training image.</a:t>
            </a:r>
          </a:p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Select a kernel function and use it to compute the pairwise similarities between all training images. For </a:t>
            </a:r>
            <a:r>
              <a:rPr lang="en-US" sz="1800" b="0" i="0" u="none" strike="noStrike" baseline="0" dirty="0">
                <a:latin typeface="CMMI10"/>
              </a:rPr>
              <a:t>N </a:t>
            </a:r>
            <a:r>
              <a:rPr lang="en-US" sz="1800" b="0" i="0" u="none" strike="noStrike" baseline="0" dirty="0">
                <a:latin typeface="CMR10"/>
              </a:rPr>
              <a:t>total training images, we now have an </a:t>
            </a:r>
            <a:r>
              <a:rPr lang="en-US" sz="1800" b="0" i="0" u="none" strike="noStrike" baseline="0" dirty="0">
                <a:latin typeface="CMMI10"/>
              </a:rPr>
              <a:t>N </a:t>
            </a:r>
            <a:r>
              <a:rPr lang="en-US" sz="1800" b="0" i="0" u="none" strike="noStrike" baseline="0" dirty="0">
                <a:latin typeface="CMSY10"/>
              </a:rPr>
              <a:t>× </a:t>
            </a:r>
            <a:r>
              <a:rPr lang="en-US" sz="1800" b="0" i="0" u="none" strike="noStrike" baseline="0" dirty="0">
                <a:latin typeface="CMMI10"/>
              </a:rPr>
              <a:t>N </a:t>
            </a:r>
            <a:r>
              <a:rPr lang="en-US" sz="1800" b="0" i="0" u="none" strike="noStrike" baseline="0" dirty="0">
                <a:latin typeface="CMR10"/>
              </a:rPr>
              <a:t>kernel </a:t>
            </a:r>
            <a:r>
              <a:rPr lang="id-ID" sz="1800" b="0" i="0" u="none" strike="noStrike" baseline="0" dirty="0">
                <a:latin typeface="CMR10"/>
              </a:rPr>
              <a:t>matrix.</a:t>
            </a:r>
          </a:p>
          <a:p>
            <a:pPr algn="l"/>
            <a:r>
              <a:rPr lang="en-US" sz="1800" b="0" i="0" u="none" strike="noStrike" baseline="0" dirty="0">
                <a:latin typeface="CMSY10"/>
              </a:rPr>
              <a:t>• </a:t>
            </a:r>
            <a:r>
              <a:rPr lang="en-US" sz="1800" b="0" i="0" u="none" strike="noStrike" baseline="0" dirty="0">
                <a:latin typeface="CMR10"/>
              </a:rPr>
              <a:t>Use the kernel matrix and labels to train an SVM.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0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42D5023-C5BE-453B-9C21-72310EB5C8FA}" type="datetime1">
              <a:rPr lang="en-US" smtClean="0"/>
              <a:t>16-Sep-20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99A7A-FC67-4227-BAB6-4572E1A8DD74}" type="datetime1">
              <a:rPr lang="en-US" smtClean="0"/>
              <a:t>16-Sep-20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F25AC-C4BB-45ED-A456-19561DD50A26}" type="datetime1">
              <a:rPr lang="en-US" smtClean="0"/>
              <a:t>16-Sep-20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BDC09-FE9E-44E6-9AE0-62E0B16E42F0}" type="datetime1">
              <a:rPr lang="en-US" smtClean="0"/>
              <a:t>16-Sep-20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C9858-3BF1-4607-92DB-313C158FDBAD}" type="datetime1">
              <a:rPr lang="en-US" smtClean="0"/>
              <a:t>16-Sep-20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862869-1F64-4008-8E04-C2442FDC6CDC}" type="datetime1">
              <a:rPr lang="en-US" smtClean="0"/>
              <a:t>16-Sep-20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524CE-558D-497E-A9CB-1DF68651C810}" type="datetime1">
              <a:rPr lang="en-US" smtClean="0"/>
              <a:t>16-Sep-20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20F6CC7-6EB9-4AB4-B056-9BFC085FDAA8}" type="datetime1">
              <a:rPr lang="en-US" smtClean="0"/>
              <a:t>16-Sep-20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9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microsoft.com/office/2007/relationships/hdphoto" Target="../media/hdphoto5.wdp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 – </a:t>
            </a:r>
            <a:r>
              <a:rPr lang="en-US" dirty="0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1: Visual Recognition System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19129459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600" dirty="0"/>
              <a:t>Semantic Gap</a:t>
            </a:r>
          </a:p>
          <a:p>
            <a:r>
              <a:rPr lang="en-US" sz="1600" dirty="0"/>
              <a:t>Zoom, Angle</a:t>
            </a:r>
          </a:p>
          <a:p>
            <a:r>
              <a:rPr lang="en-US" sz="1600" dirty="0"/>
              <a:t>Illumination</a:t>
            </a:r>
          </a:p>
          <a:p>
            <a:r>
              <a:rPr lang="en-US" dirty="0"/>
              <a:t>Deformation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4098" name="Picture 2" descr="http://acidcow.com/pics/20110421/funny_poses_of_chillin_cats_30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417" y="1409203"/>
            <a:ext cx="1766021" cy="225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acidcow.com/pics/20110421/funny_poses_of_chillin_cats_28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448" y="1416719"/>
            <a:ext cx="2992807" cy="224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napme.ca/wp-content/uploads/2014/06/sitting-cat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447" y="3834422"/>
            <a:ext cx="2992807" cy="224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zoonarea.com/wp-content/uploads/parser/munchkin-cat-sitting-on-paws-2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04417" y="3876800"/>
            <a:ext cx="1766021" cy="220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ragdollkittenscats.com/Portals/0/Munchkin%20Cat%20Mai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514" y="4388357"/>
            <a:ext cx="2117144" cy="169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3D344-3FFB-4F34-AFC6-374462C31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9668" y="3501494"/>
            <a:ext cx="2362739" cy="25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6810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600" dirty="0"/>
              <a:t>Semantic Gap</a:t>
            </a:r>
          </a:p>
          <a:p>
            <a:r>
              <a:rPr lang="en-US" sz="1600" dirty="0"/>
              <a:t>Zoom, Angle</a:t>
            </a:r>
          </a:p>
          <a:p>
            <a:r>
              <a:rPr lang="en-US" sz="1600" dirty="0"/>
              <a:t>Illumination</a:t>
            </a:r>
          </a:p>
          <a:p>
            <a:r>
              <a:rPr lang="en-US" sz="1600" dirty="0"/>
              <a:t>Deformation</a:t>
            </a:r>
          </a:p>
          <a:p>
            <a:r>
              <a:rPr lang="en-US" dirty="0"/>
              <a:t>Occlusion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146" name="Picture 2" descr="http://static3.shop033.com/resources/18/160536/picture/4E/8549409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8508" y="4505601"/>
            <a:ext cx="3171089" cy="178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earthporm.com/wp-content/uploads/2015/01/ninja-cat-hiding-funny-108__60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9597" y="1657037"/>
            <a:ext cx="2160000" cy="26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i.ytimg.com/vi/uzSbkoKZc3I/maxresdefaul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7709" y="4500257"/>
            <a:ext cx="3175960" cy="178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4922" y="2463790"/>
            <a:ext cx="3715775" cy="1785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9BDDF-2839-430F-9655-3F29E978E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00" y="4477938"/>
            <a:ext cx="1946470" cy="18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6249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600" dirty="0"/>
              <a:t>Semantic Gap</a:t>
            </a:r>
          </a:p>
          <a:p>
            <a:r>
              <a:rPr lang="en-US" sz="1600" dirty="0"/>
              <a:t>Zoom, Angle</a:t>
            </a:r>
          </a:p>
          <a:p>
            <a:r>
              <a:rPr lang="en-US" sz="1600" dirty="0"/>
              <a:t>Illumination</a:t>
            </a:r>
          </a:p>
          <a:p>
            <a:r>
              <a:rPr lang="en-US" sz="1600" dirty="0"/>
              <a:t>Deformation</a:t>
            </a:r>
          </a:p>
          <a:p>
            <a:r>
              <a:rPr lang="en-US" sz="1600" dirty="0"/>
              <a:t>Occlusion</a:t>
            </a:r>
          </a:p>
          <a:p>
            <a:r>
              <a:rPr lang="en-US" dirty="0"/>
              <a:t>Background Clutter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180" name="Picture 12" descr="http://i2.wp.com/theverybesttop10.files.wordpress.com/2013/02/the-world_s-top-10-best-images-of-camouflage-cats-6.jpg?resize=535%2C35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300" y="948060"/>
            <a:ext cx="3464155" cy="228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://i1.wp.com/theverybesttop10.files.wordpress.com/2013/02/the-world_s-top-10-best-images-of-camouflage-cats-5.jpg?resize=375%2C50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3573" y="3650883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7C5FEC-C6BF-49BB-9C7E-F8B6C8A97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879" y="3429000"/>
            <a:ext cx="4145576" cy="274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947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600" dirty="0"/>
              <a:t>Semantic Gap</a:t>
            </a:r>
          </a:p>
          <a:p>
            <a:r>
              <a:rPr lang="en-US" sz="1600" dirty="0"/>
              <a:t>Zoom, Angle</a:t>
            </a:r>
          </a:p>
          <a:p>
            <a:r>
              <a:rPr lang="en-US" sz="1600" dirty="0"/>
              <a:t>Illumination</a:t>
            </a:r>
          </a:p>
          <a:p>
            <a:r>
              <a:rPr lang="en-US" sz="1600" dirty="0"/>
              <a:t>Deformation</a:t>
            </a:r>
          </a:p>
          <a:p>
            <a:r>
              <a:rPr lang="en-US" sz="1600" dirty="0"/>
              <a:t>Occlusion</a:t>
            </a:r>
          </a:p>
          <a:p>
            <a:r>
              <a:rPr lang="en-US" sz="1600" dirty="0"/>
              <a:t>Background Clutter</a:t>
            </a:r>
          </a:p>
          <a:p>
            <a:r>
              <a:rPr lang="en-US" dirty="0"/>
              <a:t>Intraclass Variation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174" name="Picture 6" descr="http://cdn.skim.gs/images/c_fill,dpr_1.0,h_391,w_695/group%20of%20kittens/cute-cats-kittens-that-look-alik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6249" y="2425199"/>
            <a:ext cx="3643085" cy="20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390" y="1355575"/>
            <a:ext cx="4166930" cy="233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B18C1-B83E-49B9-9523-2E59E27D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186" y="4474764"/>
            <a:ext cx="5499100" cy="17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274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22041E-71EA-4927-9131-20B4BE471E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928" y="1977658"/>
            <a:ext cx="8412438" cy="2734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6ABEFD-FE57-46E6-A1CD-8975A2CCB8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146" y="3487575"/>
            <a:ext cx="3731669" cy="27340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39449D-453C-405C-9AF4-CAF0620C38F0}"/>
              </a:ext>
            </a:extLst>
          </p:cNvPr>
          <p:cNvSpPr/>
          <p:nvPr/>
        </p:nvSpPr>
        <p:spPr>
          <a:xfrm>
            <a:off x="4784045" y="5482953"/>
            <a:ext cx="19173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Siberian Husky </a:t>
            </a:r>
          </a:p>
          <a:p>
            <a:r>
              <a:rPr lang="en-US" sz="1400" dirty="0"/>
              <a:t>vs </a:t>
            </a:r>
          </a:p>
          <a:p>
            <a:r>
              <a:rPr lang="en-US" sz="1400" dirty="0"/>
              <a:t>Alaskan Malamute</a:t>
            </a:r>
          </a:p>
        </p:txBody>
      </p:sp>
    </p:spTree>
    <p:extLst>
      <p:ext uri="{BB962C8B-B14F-4D97-AF65-F5344CB8AC3E}">
        <p14:creationId xmlns:p14="http://schemas.microsoft.com/office/powerpoint/2010/main" val="293951185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8FAFAB-FEEA-43CE-95B2-7B423245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" y="2250815"/>
            <a:ext cx="9052560" cy="33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520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Classifier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6077DA24-B330-4694-BEC3-7B8414E463A8}"/>
              </a:ext>
            </a:extLst>
          </p:cNvPr>
          <p:cNvSpPr txBox="1">
            <a:spLocks/>
          </p:cNvSpPr>
          <p:nvPr/>
        </p:nvSpPr>
        <p:spPr bwMode="auto">
          <a:xfrm>
            <a:off x="1829542" y="3001933"/>
            <a:ext cx="8326438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br>
              <a:rPr lang="en-US" dirty="0"/>
            </a:br>
            <a:r>
              <a:rPr lang="en-US" dirty="0"/>
              <a:t>Early Days</a:t>
            </a:r>
          </a:p>
        </p:txBody>
      </p:sp>
    </p:spTree>
    <p:extLst>
      <p:ext uri="{BB962C8B-B14F-4D97-AF65-F5344CB8AC3E}">
        <p14:creationId xmlns:p14="http://schemas.microsoft.com/office/powerpoint/2010/main" val="349182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Classifier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1889760" y="3971059"/>
            <a:ext cx="8326438" cy="206398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 obvious way to hard-code the algorithm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093300" y="2312643"/>
            <a:ext cx="3712419" cy="13234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eaLnBrk="0" hangingPunct="0"/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classify(</a:t>
            </a:r>
            <a:r>
              <a:rPr lang="en-US" altLang="en-US" sz="16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defTabSz="914400" eaLnBrk="0" hangingPunct="0"/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? ? ?</a:t>
            </a:r>
          </a:p>
          <a:p>
            <a:pPr defTabSz="914400" eaLnBrk="0" hangingPunct="0"/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some magic here</a:t>
            </a:r>
          </a:p>
          <a:p>
            <a:pPr defTabSz="914400" eaLnBrk="0" hangingPunct="0"/>
            <a:r>
              <a:rPr lang="en-US" altLang="en-US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? ? ?</a:t>
            </a:r>
          </a:p>
          <a:p>
            <a:pPr defTabSz="914400" eaLnBrk="0" hangingPunct="0"/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class_alabel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1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87680" y="2044465"/>
            <a:ext cx="11101917" cy="3990575"/>
          </a:xfrm>
        </p:spPr>
        <p:txBody>
          <a:bodyPr/>
          <a:lstStyle/>
          <a:p>
            <a:r>
              <a:rPr lang="en-US" sz="2200" dirty="0"/>
              <a:t>Detect edges </a:t>
            </a:r>
          </a:p>
          <a:p>
            <a:r>
              <a:rPr lang="en-US" sz="2200" dirty="0"/>
              <a:t>Define rule to recognize</a:t>
            </a:r>
          </a:p>
          <a:p>
            <a:endParaRPr lang="en-US" sz="2200" dirty="0"/>
          </a:p>
          <a:p>
            <a:pPr lvl="1"/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Image Classifier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909" y="3885176"/>
            <a:ext cx="2705677" cy="15733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4103" y="3308653"/>
            <a:ext cx="1884362" cy="2726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0328" y="3308653"/>
            <a:ext cx="1897723" cy="2726391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4037454" y="4466465"/>
            <a:ext cx="563880" cy="41075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>
            <a:off x="6937035" y="4466465"/>
            <a:ext cx="563880" cy="41075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/>
          <p:cNvSpPr/>
          <p:nvPr/>
        </p:nvSpPr>
        <p:spPr>
          <a:xfrm rot="16200000">
            <a:off x="8464194" y="3183251"/>
            <a:ext cx="563880" cy="41075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65128" y="2518653"/>
            <a:ext cx="17620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 or No Cat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1FA88-B1EC-49D6-AECF-5AE5C46AB1CB}"/>
              </a:ext>
            </a:extLst>
          </p:cNvPr>
          <p:cNvSpPr/>
          <p:nvPr/>
        </p:nvSpPr>
        <p:spPr>
          <a:xfrm>
            <a:off x="9502166" y="3124038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Problem?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6452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Image Classifier - </a:t>
            </a:r>
            <a:r>
              <a:rPr lang="en-US" dirty="0">
                <a:solidFill>
                  <a:srgbClr val="FF0000"/>
                </a:solidFill>
              </a:rPr>
              <a:t>Problems</a:t>
            </a:r>
            <a:endParaRPr lang="id-ID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Unscalable Approach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Only works on specific object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Different object need different rule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Main Cause: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Availability of data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Low-resolution grayscale image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95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Part 1: Review on Digital Image Processing and</a:t>
            </a:r>
            <a:br>
              <a:rPr lang="en-US" dirty="0"/>
            </a:br>
            <a:r>
              <a:rPr lang="en-US" dirty="0"/>
              <a:t>			 Visual Recognition System</a:t>
            </a:r>
          </a:p>
          <a:p>
            <a:r>
              <a:rPr lang="en-US" dirty="0"/>
              <a:t>Part 2: Review on Hyperparameter and Data Handling </a:t>
            </a:r>
            <a:br>
              <a:rPr lang="en-US" dirty="0"/>
            </a:br>
            <a:r>
              <a:rPr lang="en-US" dirty="0"/>
              <a:t>			 (Train, Test, Validation)</a:t>
            </a:r>
          </a:p>
          <a:p>
            <a:r>
              <a:rPr lang="en-US" dirty="0"/>
              <a:t>Part 3: Review on Linear Classification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25500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Data</a:t>
            </a:r>
            <a:r>
              <a:rPr lang="id-ID" dirty="0"/>
              <a:t>-d</a:t>
            </a:r>
            <a:r>
              <a:rPr lang="en-US" dirty="0"/>
              <a:t>riven Approach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051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Collect dataset of images and labels</a:t>
            </a:r>
          </a:p>
          <a:p>
            <a:pPr lvl="1"/>
            <a:r>
              <a:rPr lang="en-US" dirty="0"/>
              <a:t>The luxury of using data, availability of Internet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45" y="3024894"/>
            <a:ext cx="6676073" cy="30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 Machine Learning to train an image classifier</a:t>
            </a:r>
          </a:p>
          <a:p>
            <a:r>
              <a:rPr lang="en-US" dirty="0"/>
              <a:t>Evaluate the classifier on a withheld set of test images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696745" y="3230696"/>
            <a:ext cx="5008545" cy="15568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defTabSz="914400" eaLnBrk="0" hangingPunct="0"/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train(</a:t>
            </a:r>
            <a:r>
              <a:rPr lang="en-US" altLang="en-US" sz="16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train_images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16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Machine Learning Classifier</a:t>
            </a:r>
          </a:p>
          <a:p>
            <a:pPr defTabSz="914400" eaLnBrk="0" hangingPunct="0"/>
            <a:r>
              <a:rPr lang="en-US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build a model to map images to</a:t>
            </a:r>
          </a:p>
          <a:p>
            <a:pPr defTabSz="914400" eaLnBrk="0" hangingPunct="0"/>
            <a:r>
              <a:rPr lang="en-US" altLang="en-US" sz="1600" i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the labels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705290" y="3742516"/>
            <a:ext cx="1836107" cy="533212"/>
            <a:chOff x="5181285" y="3710905"/>
            <a:chExt cx="1836107" cy="533212"/>
          </a:xfrm>
        </p:grpSpPr>
        <p:sp>
          <p:nvSpPr>
            <p:cNvPr id="7" name="Parallelogram 6"/>
            <p:cNvSpPr/>
            <p:nvPr/>
          </p:nvSpPr>
          <p:spPr>
            <a:xfrm>
              <a:off x="5478152" y="3710905"/>
              <a:ext cx="1539240" cy="533212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1" name="Straight Arrow Connector 10"/>
            <p:cNvCxnSpPr>
              <a:stCxn id="8" idx="3"/>
              <a:endCxn id="7" idx="5"/>
            </p:cNvCxnSpPr>
            <p:nvPr/>
          </p:nvCxnSpPr>
          <p:spPr>
            <a:xfrm>
              <a:off x="5181285" y="3977511"/>
              <a:ext cx="3635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226634" y="4275728"/>
            <a:ext cx="5298052" cy="1947896"/>
            <a:chOff x="3099189" y="4275728"/>
            <a:chExt cx="5298052" cy="1947896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3099189" y="5030759"/>
              <a:ext cx="5298052" cy="11928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defTabSz="914400" eaLnBrk="0" hangingPunct="0"/>
              <a:r>
                <a:rPr lang="en-US" altLang="en-US" sz="16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def </a:t>
              </a:r>
              <a:r>
                <a:rPr lang="en-US" altLang="en-US" sz="16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predict(</a:t>
              </a:r>
              <a:r>
                <a:rPr lang="en-US" altLang="en-US" sz="1600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model</a:t>
              </a:r>
              <a:r>
                <a:rPr lang="en-US" altLang="en-US" sz="16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lang="en-US" altLang="en-US" sz="1600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600" dirty="0" err="1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test_images</a:t>
              </a:r>
              <a:r>
                <a:rPr lang="en-US" altLang="en-US" sz="16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  <a:br>
                <a:rPr lang="en-US" altLang="en-US" sz="16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altLang="en-US" sz="16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en-US" sz="1600" i="1" dirty="0">
                  <a:solidFill>
                    <a:schemeClr val="accent2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predict labels using the model</a:t>
              </a:r>
              <a:br>
                <a:rPr lang="en-US" altLang="en-US" sz="1600" i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altLang="en-US" sz="1600" i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en-US" altLang="en-US" sz="16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return </a:t>
              </a:r>
              <a:r>
                <a:rPr lang="en-US" altLang="en-US" sz="16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test_label</a:t>
              </a:r>
              <a:endParaRPr lang="en-US" altLang="en-US" sz="3600" dirty="0">
                <a:latin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7362517" y="4275728"/>
              <a:ext cx="0" cy="7628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6314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Classifier: Nearest Neighbor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Memorize all training images (data and labels)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(easy)</a:t>
            </a:r>
            <a:endParaRPr lang="en-US" dirty="0"/>
          </a:p>
          <a:p>
            <a:r>
              <a:rPr lang="en-US" dirty="0"/>
              <a:t>Testing 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 </a:t>
            </a:r>
            <a:r>
              <a:rPr lang="en-US" b="1" dirty="0"/>
              <a:t>L1</a:t>
            </a:r>
            <a:r>
              <a:rPr lang="en-US" dirty="0">
                <a:solidFill>
                  <a:srgbClr val="0070C0"/>
                </a:solidFill>
              </a:rPr>
              <a:t> or </a:t>
            </a:r>
            <a:r>
              <a:rPr lang="en-US" b="1" dirty="0"/>
              <a:t>L2</a:t>
            </a:r>
            <a:r>
              <a:rPr lang="en-US" dirty="0">
                <a:solidFill>
                  <a:srgbClr val="0070C0"/>
                </a:solidFill>
              </a:rPr>
              <a:t> (or other distance choices) distance to each and every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training image, return label of the closest one</a:t>
            </a:r>
          </a:p>
          <a:p>
            <a:pPr lvl="1"/>
            <a:r>
              <a:rPr lang="en-US" dirty="0"/>
              <a:t>L1 : Manhattan Distance</a:t>
            </a:r>
          </a:p>
          <a:p>
            <a:pPr lvl="1"/>
            <a:r>
              <a:rPr lang="en-US" dirty="0"/>
              <a:t>L2 : Euclidean Distance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7030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Classifier: Nearest Neighbor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Training Speed?</a:t>
            </a:r>
          </a:p>
          <a:p>
            <a:pPr lvl="1"/>
            <a:r>
              <a:rPr lang="en-US" dirty="0"/>
              <a:t>O(1)</a:t>
            </a:r>
          </a:p>
          <a:p>
            <a:r>
              <a:rPr lang="en-US" dirty="0"/>
              <a:t>Testing Speed?</a:t>
            </a:r>
          </a:p>
          <a:p>
            <a:pPr lvl="1"/>
            <a:r>
              <a:rPr lang="en-US" dirty="0"/>
              <a:t>O(N)</a:t>
            </a:r>
          </a:p>
          <a:p>
            <a:pPr lvl="1"/>
            <a:r>
              <a:rPr lang="en-US" dirty="0"/>
              <a:t>Linearly slower according to the size of training data</a:t>
            </a:r>
          </a:p>
          <a:p>
            <a:r>
              <a:rPr lang="en-US" dirty="0">
                <a:solidFill>
                  <a:srgbClr val="FF0000"/>
                </a:solidFill>
              </a:rPr>
              <a:t>Contradict</a:t>
            </a:r>
            <a:r>
              <a:rPr lang="en-US" dirty="0"/>
              <a:t> with what we want: </a:t>
            </a:r>
            <a:r>
              <a:rPr lang="en-US" dirty="0">
                <a:solidFill>
                  <a:srgbClr val="00B050"/>
                </a:solidFill>
              </a:rPr>
              <a:t>efficient at test time</a:t>
            </a:r>
          </a:p>
          <a:p>
            <a:r>
              <a:rPr lang="en-US" dirty="0">
                <a:solidFill>
                  <a:srgbClr val="0070C0"/>
                </a:solidFill>
              </a:rPr>
              <a:t>Neural Net flip this</a:t>
            </a:r>
            <a:r>
              <a:rPr lang="en-US" dirty="0"/>
              <a:t>: expensive at training, </a:t>
            </a:r>
            <a:br>
              <a:rPr lang="en-US" dirty="0"/>
            </a:br>
            <a:r>
              <a:rPr lang="en-US" dirty="0"/>
              <a:t>cheap test evaluation (almost constant)</a:t>
            </a:r>
          </a:p>
        </p:txBody>
      </p:sp>
    </p:spTree>
    <p:extLst>
      <p:ext uri="{BB962C8B-B14F-4D97-AF65-F5344CB8AC3E}">
        <p14:creationId xmlns:p14="http://schemas.microsoft.com/office/powerpoint/2010/main" val="1643786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Classifier: Nearest Neighbor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872" y="2009775"/>
            <a:ext cx="5512944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3500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Majority vote of the labels</a:t>
            </a:r>
          </a:p>
          <a:p>
            <a:r>
              <a:rPr lang="en-US" dirty="0"/>
              <a:t>Offer better performance at test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3429004"/>
            <a:ext cx="9144000" cy="25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1133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55290" y="2021076"/>
                <a:ext cx="3063663" cy="1308334"/>
              </a:xfrm>
              <a:custGeom>
                <a:avLst/>
                <a:gdLst>
                  <a:gd name="connsiteX0" fmla="*/ 0 w 3063663"/>
                  <a:gd name="connsiteY0" fmla="*/ 0 h 1308334"/>
                  <a:gd name="connsiteX1" fmla="*/ 541247 w 3063663"/>
                  <a:gd name="connsiteY1" fmla="*/ 0 h 1308334"/>
                  <a:gd name="connsiteX2" fmla="*/ 1021221 w 3063663"/>
                  <a:gd name="connsiteY2" fmla="*/ 0 h 1308334"/>
                  <a:gd name="connsiteX3" fmla="*/ 1501195 w 3063663"/>
                  <a:gd name="connsiteY3" fmla="*/ 0 h 1308334"/>
                  <a:gd name="connsiteX4" fmla="*/ 2073079 w 3063663"/>
                  <a:gd name="connsiteY4" fmla="*/ 0 h 1308334"/>
                  <a:gd name="connsiteX5" fmla="*/ 2491779 w 3063663"/>
                  <a:gd name="connsiteY5" fmla="*/ 0 h 1308334"/>
                  <a:gd name="connsiteX6" fmla="*/ 3063663 w 3063663"/>
                  <a:gd name="connsiteY6" fmla="*/ 0 h 1308334"/>
                  <a:gd name="connsiteX7" fmla="*/ 3063663 w 3063663"/>
                  <a:gd name="connsiteY7" fmla="*/ 462278 h 1308334"/>
                  <a:gd name="connsiteX8" fmla="*/ 3063663 w 3063663"/>
                  <a:gd name="connsiteY8" fmla="*/ 885306 h 1308334"/>
                  <a:gd name="connsiteX9" fmla="*/ 3063663 w 3063663"/>
                  <a:gd name="connsiteY9" fmla="*/ 1308334 h 1308334"/>
                  <a:gd name="connsiteX10" fmla="*/ 2522416 w 3063663"/>
                  <a:gd name="connsiteY10" fmla="*/ 1308334 h 1308334"/>
                  <a:gd name="connsiteX11" fmla="*/ 2042442 w 3063663"/>
                  <a:gd name="connsiteY11" fmla="*/ 1308334 h 1308334"/>
                  <a:gd name="connsiteX12" fmla="*/ 1623741 w 3063663"/>
                  <a:gd name="connsiteY12" fmla="*/ 1308334 h 1308334"/>
                  <a:gd name="connsiteX13" fmla="*/ 1143768 w 3063663"/>
                  <a:gd name="connsiteY13" fmla="*/ 1308334 h 1308334"/>
                  <a:gd name="connsiteX14" fmla="*/ 571884 w 3063663"/>
                  <a:gd name="connsiteY14" fmla="*/ 1308334 h 1308334"/>
                  <a:gd name="connsiteX15" fmla="*/ 0 w 3063663"/>
                  <a:gd name="connsiteY15" fmla="*/ 1308334 h 1308334"/>
                  <a:gd name="connsiteX16" fmla="*/ 0 w 3063663"/>
                  <a:gd name="connsiteY16" fmla="*/ 859139 h 1308334"/>
                  <a:gd name="connsiteX17" fmla="*/ 0 w 3063663"/>
                  <a:gd name="connsiteY17" fmla="*/ 436111 h 1308334"/>
                  <a:gd name="connsiteX18" fmla="*/ 0 w 3063663"/>
                  <a:gd name="connsiteY18" fmla="*/ 0 h 130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63663" h="1308334" fill="none" extrusionOk="0">
                    <a:moveTo>
                      <a:pt x="0" y="0"/>
                    </a:moveTo>
                    <a:cubicBezTo>
                      <a:pt x="256656" y="-18262"/>
                      <a:pt x="286323" y="62558"/>
                      <a:pt x="541247" y="0"/>
                    </a:cubicBezTo>
                    <a:cubicBezTo>
                      <a:pt x="796171" y="-62558"/>
                      <a:pt x="890236" y="11949"/>
                      <a:pt x="1021221" y="0"/>
                    </a:cubicBezTo>
                    <a:cubicBezTo>
                      <a:pt x="1152206" y="-11949"/>
                      <a:pt x="1335276" y="8757"/>
                      <a:pt x="1501195" y="0"/>
                    </a:cubicBezTo>
                    <a:cubicBezTo>
                      <a:pt x="1667114" y="-8757"/>
                      <a:pt x="1925859" y="22788"/>
                      <a:pt x="2073079" y="0"/>
                    </a:cubicBezTo>
                    <a:cubicBezTo>
                      <a:pt x="2220299" y="-22788"/>
                      <a:pt x="2284565" y="3763"/>
                      <a:pt x="2491779" y="0"/>
                    </a:cubicBezTo>
                    <a:cubicBezTo>
                      <a:pt x="2698993" y="-3763"/>
                      <a:pt x="2824190" y="9377"/>
                      <a:pt x="3063663" y="0"/>
                    </a:cubicBezTo>
                    <a:cubicBezTo>
                      <a:pt x="3071870" y="146798"/>
                      <a:pt x="3041244" y="310464"/>
                      <a:pt x="3063663" y="462278"/>
                    </a:cubicBezTo>
                    <a:cubicBezTo>
                      <a:pt x="3086082" y="614092"/>
                      <a:pt x="3021267" y="778686"/>
                      <a:pt x="3063663" y="885306"/>
                    </a:cubicBezTo>
                    <a:cubicBezTo>
                      <a:pt x="3106059" y="991926"/>
                      <a:pt x="3048898" y="1144246"/>
                      <a:pt x="3063663" y="1308334"/>
                    </a:cubicBezTo>
                    <a:cubicBezTo>
                      <a:pt x="2906387" y="1359933"/>
                      <a:pt x="2767970" y="1266852"/>
                      <a:pt x="2522416" y="1308334"/>
                    </a:cubicBezTo>
                    <a:cubicBezTo>
                      <a:pt x="2276862" y="1349816"/>
                      <a:pt x="2271448" y="1305535"/>
                      <a:pt x="2042442" y="1308334"/>
                    </a:cubicBezTo>
                    <a:cubicBezTo>
                      <a:pt x="1813436" y="1311133"/>
                      <a:pt x="1741701" y="1295252"/>
                      <a:pt x="1623741" y="1308334"/>
                    </a:cubicBezTo>
                    <a:cubicBezTo>
                      <a:pt x="1505781" y="1321416"/>
                      <a:pt x="1302218" y="1268084"/>
                      <a:pt x="1143768" y="1308334"/>
                    </a:cubicBezTo>
                    <a:cubicBezTo>
                      <a:pt x="985318" y="1348584"/>
                      <a:pt x="720405" y="1266675"/>
                      <a:pt x="571884" y="1308334"/>
                    </a:cubicBezTo>
                    <a:cubicBezTo>
                      <a:pt x="423363" y="1349993"/>
                      <a:pt x="138444" y="1254612"/>
                      <a:pt x="0" y="1308334"/>
                    </a:cubicBezTo>
                    <a:cubicBezTo>
                      <a:pt x="-42703" y="1151926"/>
                      <a:pt x="27019" y="956845"/>
                      <a:pt x="0" y="859139"/>
                    </a:cubicBezTo>
                    <a:cubicBezTo>
                      <a:pt x="-27019" y="761434"/>
                      <a:pt x="47045" y="556756"/>
                      <a:pt x="0" y="436111"/>
                    </a:cubicBezTo>
                    <a:cubicBezTo>
                      <a:pt x="-47045" y="315466"/>
                      <a:pt x="17416" y="139068"/>
                      <a:pt x="0" y="0"/>
                    </a:cubicBezTo>
                    <a:close/>
                  </a:path>
                  <a:path w="3063663" h="1308334" stroke="0" extrusionOk="0">
                    <a:moveTo>
                      <a:pt x="0" y="0"/>
                    </a:moveTo>
                    <a:cubicBezTo>
                      <a:pt x="113016" y="-8016"/>
                      <a:pt x="326757" y="53067"/>
                      <a:pt x="510611" y="0"/>
                    </a:cubicBezTo>
                    <a:cubicBezTo>
                      <a:pt x="694465" y="-53067"/>
                      <a:pt x="856929" y="17930"/>
                      <a:pt x="1051858" y="0"/>
                    </a:cubicBezTo>
                    <a:cubicBezTo>
                      <a:pt x="1246787" y="-17930"/>
                      <a:pt x="1318368" y="22635"/>
                      <a:pt x="1470558" y="0"/>
                    </a:cubicBezTo>
                    <a:cubicBezTo>
                      <a:pt x="1622748" y="-22635"/>
                      <a:pt x="1917455" y="54857"/>
                      <a:pt x="2042442" y="0"/>
                    </a:cubicBezTo>
                    <a:cubicBezTo>
                      <a:pt x="2167429" y="-54857"/>
                      <a:pt x="2354797" y="44216"/>
                      <a:pt x="2461143" y="0"/>
                    </a:cubicBezTo>
                    <a:cubicBezTo>
                      <a:pt x="2567489" y="-44216"/>
                      <a:pt x="2864517" y="28748"/>
                      <a:pt x="3063663" y="0"/>
                    </a:cubicBezTo>
                    <a:cubicBezTo>
                      <a:pt x="3064046" y="203749"/>
                      <a:pt x="3029686" y="238912"/>
                      <a:pt x="3063663" y="423028"/>
                    </a:cubicBezTo>
                    <a:cubicBezTo>
                      <a:pt x="3097640" y="607144"/>
                      <a:pt x="3057149" y="778447"/>
                      <a:pt x="3063663" y="885306"/>
                    </a:cubicBezTo>
                    <a:cubicBezTo>
                      <a:pt x="3070177" y="992165"/>
                      <a:pt x="3018745" y="1138107"/>
                      <a:pt x="3063663" y="1308334"/>
                    </a:cubicBezTo>
                    <a:cubicBezTo>
                      <a:pt x="2920524" y="1325611"/>
                      <a:pt x="2646385" y="1274437"/>
                      <a:pt x="2491779" y="1308334"/>
                    </a:cubicBezTo>
                    <a:cubicBezTo>
                      <a:pt x="2337173" y="1342231"/>
                      <a:pt x="2146519" y="1294375"/>
                      <a:pt x="1950532" y="1308334"/>
                    </a:cubicBezTo>
                    <a:cubicBezTo>
                      <a:pt x="1754545" y="1322293"/>
                      <a:pt x="1633030" y="1285384"/>
                      <a:pt x="1378648" y="1308334"/>
                    </a:cubicBezTo>
                    <a:cubicBezTo>
                      <a:pt x="1124266" y="1331284"/>
                      <a:pt x="1059110" y="1278853"/>
                      <a:pt x="959948" y="1308334"/>
                    </a:cubicBezTo>
                    <a:cubicBezTo>
                      <a:pt x="860786" y="1337815"/>
                      <a:pt x="193258" y="1307456"/>
                      <a:pt x="0" y="1308334"/>
                    </a:cubicBezTo>
                    <a:cubicBezTo>
                      <a:pt x="-51584" y="1165129"/>
                      <a:pt x="7965" y="1071210"/>
                      <a:pt x="0" y="872223"/>
                    </a:cubicBezTo>
                    <a:cubicBezTo>
                      <a:pt x="-7965" y="673236"/>
                      <a:pt x="10319" y="553023"/>
                      <a:pt x="0" y="449195"/>
                    </a:cubicBezTo>
                    <a:cubicBezTo>
                      <a:pt x="-10319" y="345367"/>
                      <a:pt x="32547" y="209002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73706957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 algn="ctr"/>
                <a:r>
                  <a:rPr lang="en-US" sz="1600" dirty="0"/>
                  <a:t>L1 (Manhattan) distance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90" y="2021076"/>
                <a:ext cx="3063663" cy="1308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737069576">
                      <a:custGeom>
                        <a:avLst/>
                        <a:gdLst>
                          <a:gd name="connsiteX0" fmla="*/ 0 w 3063663"/>
                          <a:gd name="connsiteY0" fmla="*/ 0 h 1308334"/>
                          <a:gd name="connsiteX1" fmla="*/ 541247 w 3063663"/>
                          <a:gd name="connsiteY1" fmla="*/ 0 h 1308334"/>
                          <a:gd name="connsiteX2" fmla="*/ 1021221 w 3063663"/>
                          <a:gd name="connsiteY2" fmla="*/ 0 h 1308334"/>
                          <a:gd name="connsiteX3" fmla="*/ 1501195 w 3063663"/>
                          <a:gd name="connsiteY3" fmla="*/ 0 h 1308334"/>
                          <a:gd name="connsiteX4" fmla="*/ 2073079 w 3063663"/>
                          <a:gd name="connsiteY4" fmla="*/ 0 h 1308334"/>
                          <a:gd name="connsiteX5" fmla="*/ 2491779 w 3063663"/>
                          <a:gd name="connsiteY5" fmla="*/ 0 h 1308334"/>
                          <a:gd name="connsiteX6" fmla="*/ 3063663 w 3063663"/>
                          <a:gd name="connsiteY6" fmla="*/ 0 h 1308334"/>
                          <a:gd name="connsiteX7" fmla="*/ 3063663 w 3063663"/>
                          <a:gd name="connsiteY7" fmla="*/ 462278 h 1308334"/>
                          <a:gd name="connsiteX8" fmla="*/ 3063663 w 3063663"/>
                          <a:gd name="connsiteY8" fmla="*/ 885306 h 1308334"/>
                          <a:gd name="connsiteX9" fmla="*/ 3063663 w 3063663"/>
                          <a:gd name="connsiteY9" fmla="*/ 1308334 h 1308334"/>
                          <a:gd name="connsiteX10" fmla="*/ 2522416 w 3063663"/>
                          <a:gd name="connsiteY10" fmla="*/ 1308334 h 1308334"/>
                          <a:gd name="connsiteX11" fmla="*/ 2042442 w 3063663"/>
                          <a:gd name="connsiteY11" fmla="*/ 1308334 h 1308334"/>
                          <a:gd name="connsiteX12" fmla="*/ 1623741 w 3063663"/>
                          <a:gd name="connsiteY12" fmla="*/ 1308334 h 1308334"/>
                          <a:gd name="connsiteX13" fmla="*/ 1143768 w 3063663"/>
                          <a:gd name="connsiteY13" fmla="*/ 1308334 h 1308334"/>
                          <a:gd name="connsiteX14" fmla="*/ 571884 w 3063663"/>
                          <a:gd name="connsiteY14" fmla="*/ 1308334 h 1308334"/>
                          <a:gd name="connsiteX15" fmla="*/ 0 w 3063663"/>
                          <a:gd name="connsiteY15" fmla="*/ 1308334 h 1308334"/>
                          <a:gd name="connsiteX16" fmla="*/ 0 w 3063663"/>
                          <a:gd name="connsiteY16" fmla="*/ 859139 h 1308334"/>
                          <a:gd name="connsiteX17" fmla="*/ 0 w 3063663"/>
                          <a:gd name="connsiteY17" fmla="*/ 436111 h 1308334"/>
                          <a:gd name="connsiteX18" fmla="*/ 0 w 3063663"/>
                          <a:gd name="connsiteY18" fmla="*/ 0 h 13083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063663" h="1308334" fill="none" extrusionOk="0">
                            <a:moveTo>
                              <a:pt x="0" y="0"/>
                            </a:moveTo>
                            <a:cubicBezTo>
                              <a:pt x="256656" y="-18262"/>
                              <a:pt x="286323" y="62558"/>
                              <a:pt x="541247" y="0"/>
                            </a:cubicBezTo>
                            <a:cubicBezTo>
                              <a:pt x="796171" y="-62558"/>
                              <a:pt x="890236" y="11949"/>
                              <a:pt x="1021221" y="0"/>
                            </a:cubicBezTo>
                            <a:cubicBezTo>
                              <a:pt x="1152206" y="-11949"/>
                              <a:pt x="1335276" y="8757"/>
                              <a:pt x="1501195" y="0"/>
                            </a:cubicBezTo>
                            <a:cubicBezTo>
                              <a:pt x="1667114" y="-8757"/>
                              <a:pt x="1925859" y="22788"/>
                              <a:pt x="2073079" y="0"/>
                            </a:cubicBezTo>
                            <a:cubicBezTo>
                              <a:pt x="2220299" y="-22788"/>
                              <a:pt x="2284565" y="3763"/>
                              <a:pt x="2491779" y="0"/>
                            </a:cubicBezTo>
                            <a:cubicBezTo>
                              <a:pt x="2698993" y="-3763"/>
                              <a:pt x="2824190" y="9377"/>
                              <a:pt x="3063663" y="0"/>
                            </a:cubicBezTo>
                            <a:cubicBezTo>
                              <a:pt x="3071870" y="146798"/>
                              <a:pt x="3041244" y="310464"/>
                              <a:pt x="3063663" y="462278"/>
                            </a:cubicBezTo>
                            <a:cubicBezTo>
                              <a:pt x="3086082" y="614092"/>
                              <a:pt x="3021267" y="778686"/>
                              <a:pt x="3063663" y="885306"/>
                            </a:cubicBezTo>
                            <a:cubicBezTo>
                              <a:pt x="3106059" y="991926"/>
                              <a:pt x="3048898" y="1144246"/>
                              <a:pt x="3063663" y="1308334"/>
                            </a:cubicBezTo>
                            <a:cubicBezTo>
                              <a:pt x="2906387" y="1359933"/>
                              <a:pt x="2767970" y="1266852"/>
                              <a:pt x="2522416" y="1308334"/>
                            </a:cubicBezTo>
                            <a:cubicBezTo>
                              <a:pt x="2276862" y="1349816"/>
                              <a:pt x="2271448" y="1305535"/>
                              <a:pt x="2042442" y="1308334"/>
                            </a:cubicBezTo>
                            <a:cubicBezTo>
                              <a:pt x="1813436" y="1311133"/>
                              <a:pt x="1741701" y="1295252"/>
                              <a:pt x="1623741" y="1308334"/>
                            </a:cubicBezTo>
                            <a:cubicBezTo>
                              <a:pt x="1505781" y="1321416"/>
                              <a:pt x="1302218" y="1268084"/>
                              <a:pt x="1143768" y="1308334"/>
                            </a:cubicBezTo>
                            <a:cubicBezTo>
                              <a:pt x="985318" y="1348584"/>
                              <a:pt x="720405" y="1266675"/>
                              <a:pt x="571884" y="1308334"/>
                            </a:cubicBezTo>
                            <a:cubicBezTo>
                              <a:pt x="423363" y="1349993"/>
                              <a:pt x="138444" y="1254612"/>
                              <a:pt x="0" y="1308334"/>
                            </a:cubicBezTo>
                            <a:cubicBezTo>
                              <a:pt x="-42703" y="1151926"/>
                              <a:pt x="27019" y="956845"/>
                              <a:pt x="0" y="859139"/>
                            </a:cubicBezTo>
                            <a:cubicBezTo>
                              <a:pt x="-27019" y="761434"/>
                              <a:pt x="47045" y="556756"/>
                              <a:pt x="0" y="436111"/>
                            </a:cubicBezTo>
                            <a:cubicBezTo>
                              <a:pt x="-47045" y="315466"/>
                              <a:pt x="17416" y="139068"/>
                              <a:pt x="0" y="0"/>
                            </a:cubicBezTo>
                            <a:close/>
                          </a:path>
                          <a:path w="3063663" h="1308334" stroke="0" extrusionOk="0">
                            <a:moveTo>
                              <a:pt x="0" y="0"/>
                            </a:moveTo>
                            <a:cubicBezTo>
                              <a:pt x="113016" y="-8016"/>
                              <a:pt x="326757" y="53067"/>
                              <a:pt x="510611" y="0"/>
                            </a:cubicBezTo>
                            <a:cubicBezTo>
                              <a:pt x="694465" y="-53067"/>
                              <a:pt x="856929" y="17930"/>
                              <a:pt x="1051858" y="0"/>
                            </a:cubicBezTo>
                            <a:cubicBezTo>
                              <a:pt x="1246787" y="-17930"/>
                              <a:pt x="1318368" y="22635"/>
                              <a:pt x="1470558" y="0"/>
                            </a:cubicBezTo>
                            <a:cubicBezTo>
                              <a:pt x="1622748" y="-22635"/>
                              <a:pt x="1917455" y="54857"/>
                              <a:pt x="2042442" y="0"/>
                            </a:cubicBezTo>
                            <a:cubicBezTo>
                              <a:pt x="2167429" y="-54857"/>
                              <a:pt x="2354797" y="44216"/>
                              <a:pt x="2461143" y="0"/>
                            </a:cubicBezTo>
                            <a:cubicBezTo>
                              <a:pt x="2567489" y="-44216"/>
                              <a:pt x="2864517" y="28748"/>
                              <a:pt x="3063663" y="0"/>
                            </a:cubicBezTo>
                            <a:cubicBezTo>
                              <a:pt x="3064046" y="203749"/>
                              <a:pt x="3029686" y="238912"/>
                              <a:pt x="3063663" y="423028"/>
                            </a:cubicBezTo>
                            <a:cubicBezTo>
                              <a:pt x="3097640" y="607144"/>
                              <a:pt x="3057149" y="778447"/>
                              <a:pt x="3063663" y="885306"/>
                            </a:cubicBezTo>
                            <a:cubicBezTo>
                              <a:pt x="3070177" y="992165"/>
                              <a:pt x="3018745" y="1138107"/>
                              <a:pt x="3063663" y="1308334"/>
                            </a:cubicBezTo>
                            <a:cubicBezTo>
                              <a:pt x="2920524" y="1325611"/>
                              <a:pt x="2646385" y="1274437"/>
                              <a:pt x="2491779" y="1308334"/>
                            </a:cubicBezTo>
                            <a:cubicBezTo>
                              <a:pt x="2337173" y="1342231"/>
                              <a:pt x="2146519" y="1294375"/>
                              <a:pt x="1950532" y="1308334"/>
                            </a:cubicBezTo>
                            <a:cubicBezTo>
                              <a:pt x="1754545" y="1322293"/>
                              <a:pt x="1633030" y="1285384"/>
                              <a:pt x="1378648" y="1308334"/>
                            </a:cubicBezTo>
                            <a:cubicBezTo>
                              <a:pt x="1124266" y="1331284"/>
                              <a:pt x="1059110" y="1278853"/>
                              <a:pt x="959948" y="1308334"/>
                            </a:cubicBezTo>
                            <a:cubicBezTo>
                              <a:pt x="860786" y="1337815"/>
                              <a:pt x="193258" y="1307456"/>
                              <a:pt x="0" y="1308334"/>
                            </a:cubicBezTo>
                            <a:cubicBezTo>
                              <a:pt x="-51584" y="1165129"/>
                              <a:pt x="7965" y="1071210"/>
                              <a:pt x="0" y="872223"/>
                            </a:cubicBezTo>
                            <a:cubicBezTo>
                              <a:pt x="-7965" y="673236"/>
                              <a:pt x="10319" y="553023"/>
                              <a:pt x="0" y="449195"/>
                            </a:cubicBezTo>
                            <a:cubicBezTo>
                              <a:pt x="-10319" y="345367"/>
                              <a:pt x="32547" y="20900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19208" y="2021076"/>
                <a:ext cx="3200400" cy="1372115"/>
              </a:xfrm>
              <a:custGeom>
                <a:avLst/>
                <a:gdLst>
                  <a:gd name="connsiteX0" fmla="*/ 0 w 3200400"/>
                  <a:gd name="connsiteY0" fmla="*/ 0 h 1372115"/>
                  <a:gd name="connsiteX1" fmla="*/ 597408 w 3200400"/>
                  <a:gd name="connsiteY1" fmla="*/ 0 h 1372115"/>
                  <a:gd name="connsiteX2" fmla="*/ 1034796 w 3200400"/>
                  <a:gd name="connsiteY2" fmla="*/ 0 h 1372115"/>
                  <a:gd name="connsiteX3" fmla="*/ 1568196 w 3200400"/>
                  <a:gd name="connsiteY3" fmla="*/ 0 h 1372115"/>
                  <a:gd name="connsiteX4" fmla="*/ 2101596 w 3200400"/>
                  <a:gd name="connsiteY4" fmla="*/ 0 h 1372115"/>
                  <a:gd name="connsiteX5" fmla="*/ 2538984 w 3200400"/>
                  <a:gd name="connsiteY5" fmla="*/ 0 h 1372115"/>
                  <a:gd name="connsiteX6" fmla="*/ 3200400 w 3200400"/>
                  <a:gd name="connsiteY6" fmla="*/ 0 h 1372115"/>
                  <a:gd name="connsiteX7" fmla="*/ 3200400 w 3200400"/>
                  <a:gd name="connsiteY7" fmla="*/ 471093 h 1372115"/>
                  <a:gd name="connsiteX8" fmla="*/ 3200400 w 3200400"/>
                  <a:gd name="connsiteY8" fmla="*/ 887301 h 1372115"/>
                  <a:gd name="connsiteX9" fmla="*/ 3200400 w 3200400"/>
                  <a:gd name="connsiteY9" fmla="*/ 1372115 h 1372115"/>
                  <a:gd name="connsiteX10" fmla="*/ 2602992 w 3200400"/>
                  <a:gd name="connsiteY10" fmla="*/ 1372115 h 1372115"/>
                  <a:gd name="connsiteX11" fmla="*/ 2005584 w 3200400"/>
                  <a:gd name="connsiteY11" fmla="*/ 1372115 h 1372115"/>
                  <a:gd name="connsiteX12" fmla="*/ 1536192 w 3200400"/>
                  <a:gd name="connsiteY12" fmla="*/ 1372115 h 1372115"/>
                  <a:gd name="connsiteX13" fmla="*/ 1066800 w 3200400"/>
                  <a:gd name="connsiteY13" fmla="*/ 1372115 h 1372115"/>
                  <a:gd name="connsiteX14" fmla="*/ 629412 w 3200400"/>
                  <a:gd name="connsiteY14" fmla="*/ 1372115 h 1372115"/>
                  <a:gd name="connsiteX15" fmla="*/ 0 w 3200400"/>
                  <a:gd name="connsiteY15" fmla="*/ 1372115 h 1372115"/>
                  <a:gd name="connsiteX16" fmla="*/ 0 w 3200400"/>
                  <a:gd name="connsiteY16" fmla="*/ 901022 h 1372115"/>
                  <a:gd name="connsiteX17" fmla="*/ 0 w 3200400"/>
                  <a:gd name="connsiteY17" fmla="*/ 429929 h 1372115"/>
                  <a:gd name="connsiteX18" fmla="*/ 0 w 3200400"/>
                  <a:gd name="connsiteY18" fmla="*/ 0 h 1372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00400" h="1372115" fill="none" extrusionOk="0">
                    <a:moveTo>
                      <a:pt x="0" y="0"/>
                    </a:moveTo>
                    <a:cubicBezTo>
                      <a:pt x="154823" y="-29564"/>
                      <a:pt x="425479" y="32334"/>
                      <a:pt x="597408" y="0"/>
                    </a:cubicBezTo>
                    <a:cubicBezTo>
                      <a:pt x="769337" y="-32334"/>
                      <a:pt x="876602" y="46914"/>
                      <a:pt x="1034796" y="0"/>
                    </a:cubicBezTo>
                    <a:cubicBezTo>
                      <a:pt x="1192990" y="-46914"/>
                      <a:pt x="1406118" y="14608"/>
                      <a:pt x="1568196" y="0"/>
                    </a:cubicBezTo>
                    <a:cubicBezTo>
                      <a:pt x="1730274" y="-14608"/>
                      <a:pt x="1848003" y="1553"/>
                      <a:pt x="2101596" y="0"/>
                    </a:cubicBezTo>
                    <a:cubicBezTo>
                      <a:pt x="2355189" y="-1553"/>
                      <a:pt x="2392298" y="15541"/>
                      <a:pt x="2538984" y="0"/>
                    </a:cubicBezTo>
                    <a:cubicBezTo>
                      <a:pt x="2685670" y="-15541"/>
                      <a:pt x="2948881" y="50649"/>
                      <a:pt x="3200400" y="0"/>
                    </a:cubicBezTo>
                    <a:cubicBezTo>
                      <a:pt x="3243003" y="227398"/>
                      <a:pt x="3163097" y="255094"/>
                      <a:pt x="3200400" y="471093"/>
                    </a:cubicBezTo>
                    <a:cubicBezTo>
                      <a:pt x="3237703" y="687092"/>
                      <a:pt x="3194659" y="704974"/>
                      <a:pt x="3200400" y="887301"/>
                    </a:cubicBezTo>
                    <a:cubicBezTo>
                      <a:pt x="3206141" y="1069628"/>
                      <a:pt x="3170587" y="1154849"/>
                      <a:pt x="3200400" y="1372115"/>
                    </a:cubicBezTo>
                    <a:cubicBezTo>
                      <a:pt x="2998421" y="1387144"/>
                      <a:pt x="2805191" y="1368888"/>
                      <a:pt x="2602992" y="1372115"/>
                    </a:cubicBezTo>
                    <a:cubicBezTo>
                      <a:pt x="2400793" y="1375342"/>
                      <a:pt x="2297531" y="1342882"/>
                      <a:pt x="2005584" y="1372115"/>
                    </a:cubicBezTo>
                    <a:cubicBezTo>
                      <a:pt x="1713637" y="1401348"/>
                      <a:pt x="1668931" y="1352399"/>
                      <a:pt x="1536192" y="1372115"/>
                    </a:cubicBezTo>
                    <a:cubicBezTo>
                      <a:pt x="1403453" y="1391831"/>
                      <a:pt x="1174835" y="1337350"/>
                      <a:pt x="1066800" y="1372115"/>
                    </a:cubicBezTo>
                    <a:cubicBezTo>
                      <a:pt x="958765" y="1406880"/>
                      <a:pt x="729710" y="1363488"/>
                      <a:pt x="629412" y="1372115"/>
                    </a:cubicBezTo>
                    <a:cubicBezTo>
                      <a:pt x="529114" y="1380742"/>
                      <a:pt x="252561" y="1369169"/>
                      <a:pt x="0" y="1372115"/>
                    </a:cubicBezTo>
                    <a:cubicBezTo>
                      <a:pt x="-32286" y="1224508"/>
                      <a:pt x="43970" y="1054554"/>
                      <a:pt x="0" y="901022"/>
                    </a:cubicBezTo>
                    <a:cubicBezTo>
                      <a:pt x="-43970" y="747490"/>
                      <a:pt x="53639" y="538063"/>
                      <a:pt x="0" y="429929"/>
                    </a:cubicBezTo>
                    <a:cubicBezTo>
                      <a:pt x="-53639" y="321795"/>
                      <a:pt x="11743" y="167774"/>
                      <a:pt x="0" y="0"/>
                    </a:cubicBezTo>
                    <a:close/>
                  </a:path>
                  <a:path w="3200400" h="1372115" stroke="0" extrusionOk="0">
                    <a:moveTo>
                      <a:pt x="0" y="0"/>
                    </a:moveTo>
                    <a:cubicBezTo>
                      <a:pt x="138636" y="-17465"/>
                      <a:pt x="272964" y="40368"/>
                      <a:pt x="501396" y="0"/>
                    </a:cubicBezTo>
                    <a:cubicBezTo>
                      <a:pt x="729828" y="-40368"/>
                      <a:pt x="804707" y="58149"/>
                      <a:pt x="1066800" y="0"/>
                    </a:cubicBezTo>
                    <a:cubicBezTo>
                      <a:pt x="1328893" y="-58149"/>
                      <a:pt x="1452277" y="45592"/>
                      <a:pt x="1632204" y="0"/>
                    </a:cubicBezTo>
                    <a:cubicBezTo>
                      <a:pt x="1812131" y="-45592"/>
                      <a:pt x="1954323" y="43681"/>
                      <a:pt x="2133600" y="0"/>
                    </a:cubicBezTo>
                    <a:cubicBezTo>
                      <a:pt x="2312877" y="-43681"/>
                      <a:pt x="2569030" y="5463"/>
                      <a:pt x="2699004" y="0"/>
                    </a:cubicBezTo>
                    <a:cubicBezTo>
                      <a:pt x="2828978" y="-5463"/>
                      <a:pt x="3076363" y="40287"/>
                      <a:pt x="3200400" y="0"/>
                    </a:cubicBezTo>
                    <a:cubicBezTo>
                      <a:pt x="3216414" y="143623"/>
                      <a:pt x="3189085" y="308146"/>
                      <a:pt x="3200400" y="443651"/>
                    </a:cubicBezTo>
                    <a:cubicBezTo>
                      <a:pt x="3211715" y="579156"/>
                      <a:pt x="3146965" y="764928"/>
                      <a:pt x="3200400" y="901022"/>
                    </a:cubicBezTo>
                    <a:cubicBezTo>
                      <a:pt x="3253835" y="1037116"/>
                      <a:pt x="3155555" y="1255807"/>
                      <a:pt x="3200400" y="1372115"/>
                    </a:cubicBezTo>
                    <a:cubicBezTo>
                      <a:pt x="3030367" y="1375700"/>
                      <a:pt x="2828528" y="1351618"/>
                      <a:pt x="2634996" y="1372115"/>
                    </a:cubicBezTo>
                    <a:cubicBezTo>
                      <a:pt x="2441464" y="1392612"/>
                      <a:pt x="2374858" y="1367319"/>
                      <a:pt x="2197608" y="1372115"/>
                    </a:cubicBezTo>
                    <a:cubicBezTo>
                      <a:pt x="2020358" y="1376911"/>
                      <a:pt x="1763901" y="1327132"/>
                      <a:pt x="1600200" y="1372115"/>
                    </a:cubicBezTo>
                    <a:cubicBezTo>
                      <a:pt x="1436499" y="1417098"/>
                      <a:pt x="1308117" y="1366572"/>
                      <a:pt x="1098804" y="1372115"/>
                    </a:cubicBezTo>
                    <a:cubicBezTo>
                      <a:pt x="889491" y="1377658"/>
                      <a:pt x="786687" y="1351130"/>
                      <a:pt x="597408" y="1372115"/>
                    </a:cubicBezTo>
                    <a:cubicBezTo>
                      <a:pt x="408129" y="1393100"/>
                      <a:pt x="142439" y="1350999"/>
                      <a:pt x="0" y="1372115"/>
                    </a:cubicBezTo>
                    <a:cubicBezTo>
                      <a:pt x="-36845" y="1226697"/>
                      <a:pt x="29280" y="1063519"/>
                      <a:pt x="0" y="928464"/>
                    </a:cubicBezTo>
                    <a:cubicBezTo>
                      <a:pt x="-29280" y="793409"/>
                      <a:pt x="5169" y="637554"/>
                      <a:pt x="0" y="457372"/>
                    </a:cubicBezTo>
                    <a:cubicBezTo>
                      <a:pt x="-5169" y="277190"/>
                      <a:pt x="30368" y="150609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17053479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 algn="ctr"/>
                <a:r>
                  <a:rPr lang="en-US" sz="1600" dirty="0"/>
                  <a:t>L2 (Euclidean) distance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208" y="2021076"/>
                <a:ext cx="3200400" cy="1372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17053479">
                      <a:custGeom>
                        <a:avLst/>
                        <a:gdLst>
                          <a:gd name="connsiteX0" fmla="*/ 0 w 3200400"/>
                          <a:gd name="connsiteY0" fmla="*/ 0 h 1372115"/>
                          <a:gd name="connsiteX1" fmla="*/ 597408 w 3200400"/>
                          <a:gd name="connsiteY1" fmla="*/ 0 h 1372115"/>
                          <a:gd name="connsiteX2" fmla="*/ 1034796 w 3200400"/>
                          <a:gd name="connsiteY2" fmla="*/ 0 h 1372115"/>
                          <a:gd name="connsiteX3" fmla="*/ 1568196 w 3200400"/>
                          <a:gd name="connsiteY3" fmla="*/ 0 h 1372115"/>
                          <a:gd name="connsiteX4" fmla="*/ 2101596 w 3200400"/>
                          <a:gd name="connsiteY4" fmla="*/ 0 h 1372115"/>
                          <a:gd name="connsiteX5" fmla="*/ 2538984 w 3200400"/>
                          <a:gd name="connsiteY5" fmla="*/ 0 h 1372115"/>
                          <a:gd name="connsiteX6" fmla="*/ 3200400 w 3200400"/>
                          <a:gd name="connsiteY6" fmla="*/ 0 h 1372115"/>
                          <a:gd name="connsiteX7" fmla="*/ 3200400 w 3200400"/>
                          <a:gd name="connsiteY7" fmla="*/ 471093 h 1372115"/>
                          <a:gd name="connsiteX8" fmla="*/ 3200400 w 3200400"/>
                          <a:gd name="connsiteY8" fmla="*/ 887301 h 1372115"/>
                          <a:gd name="connsiteX9" fmla="*/ 3200400 w 3200400"/>
                          <a:gd name="connsiteY9" fmla="*/ 1372115 h 1372115"/>
                          <a:gd name="connsiteX10" fmla="*/ 2602992 w 3200400"/>
                          <a:gd name="connsiteY10" fmla="*/ 1372115 h 1372115"/>
                          <a:gd name="connsiteX11" fmla="*/ 2005584 w 3200400"/>
                          <a:gd name="connsiteY11" fmla="*/ 1372115 h 1372115"/>
                          <a:gd name="connsiteX12" fmla="*/ 1536192 w 3200400"/>
                          <a:gd name="connsiteY12" fmla="*/ 1372115 h 1372115"/>
                          <a:gd name="connsiteX13" fmla="*/ 1066800 w 3200400"/>
                          <a:gd name="connsiteY13" fmla="*/ 1372115 h 1372115"/>
                          <a:gd name="connsiteX14" fmla="*/ 629412 w 3200400"/>
                          <a:gd name="connsiteY14" fmla="*/ 1372115 h 1372115"/>
                          <a:gd name="connsiteX15" fmla="*/ 0 w 3200400"/>
                          <a:gd name="connsiteY15" fmla="*/ 1372115 h 1372115"/>
                          <a:gd name="connsiteX16" fmla="*/ 0 w 3200400"/>
                          <a:gd name="connsiteY16" fmla="*/ 901022 h 1372115"/>
                          <a:gd name="connsiteX17" fmla="*/ 0 w 3200400"/>
                          <a:gd name="connsiteY17" fmla="*/ 429929 h 1372115"/>
                          <a:gd name="connsiteX18" fmla="*/ 0 w 3200400"/>
                          <a:gd name="connsiteY18" fmla="*/ 0 h 13721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00400" h="1372115" fill="none" extrusionOk="0">
                            <a:moveTo>
                              <a:pt x="0" y="0"/>
                            </a:moveTo>
                            <a:cubicBezTo>
                              <a:pt x="154823" y="-29564"/>
                              <a:pt x="425479" y="32334"/>
                              <a:pt x="597408" y="0"/>
                            </a:cubicBezTo>
                            <a:cubicBezTo>
                              <a:pt x="769337" y="-32334"/>
                              <a:pt x="876602" y="46914"/>
                              <a:pt x="1034796" y="0"/>
                            </a:cubicBezTo>
                            <a:cubicBezTo>
                              <a:pt x="1192990" y="-46914"/>
                              <a:pt x="1406118" y="14608"/>
                              <a:pt x="1568196" y="0"/>
                            </a:cubicBezTo>
                            <a:cubicBezTo>
                              <a:pt x="1730274" y="-14608"/>
                              <a:pt x="1848003" y="1553"/>
                              <a:pt x="2101596" y="0"/>
                            </a:cubicBezTo>
                            <a:cubicBezTo>
                              <a:pt x="2355189" y="-1553"/>
                              <a:pt x="2392298" y="15541"/>
                              <a:pt x="2538984" y="0"/>
                            </a:cubicBezTo>
                            <a:cubicBezTo>
                              <a:pt x="2685670" y="-15541"/>
                              <a:pt x="2948881" y="50649"/>
                              <a:pt x="3200400" y="0"/>
                            </a:cubicBezTo>
                            <a:cubicBezTo>
                              <a:pt x="3243003" y="227398"/>
                              <a:pt x="3163097" y="255094"/>
                              <a:pt x="3200400" y="471093"/>
                            </a:cubicBezTo>
                            <a:cubicBezTo>
                              <a:pt x="3237703" y="687092"/>
                              <a:pt x="3194659" y="704974"/>
                              <a:pt x="3200400" y="887301"/>
                            </a:cubicBezTo>
                            <a:cubicBezTo>
                              <a:pt x="3206141" y="1069628"/>
                              <a:pt x="3170587" y="1154849"/>
                              <a:pt x="3200400" y="1372115"/>
                            </a:cubicBezTo>
                            <a:cubicBezTo>
                              <a:pt x="2998421" y="1387144"/>
                              <a:pt x="2805191" y="1368888"/>
                              <a:pt x="2602992" y="1372115"/>
                            </a:cubicBezTo>
                            <a:cubicBezTo>
                              <a:pt x="2400793" y="1375342"/>
                              <a:pt x="2297531" y="1342882"/>
                              <a:pt x="2005584" y="1372115"/>
                            </a:cubicBezTo>
                            <a:cubicBezTo>
                              <a:pt x="1713637" y="1401348"/>
                              <a:pt x="1668931" y="1352399"/>
                              <a:pt x="1536192" y="1372115"/>
                            </a:cubicBezTo>
                            <a:cubicBezTo>
                              <a:pt x="1403453" y="1391831"/>
                              <a:pt x="1174835" y="1337350"/>
                              <a:pt x="1066800" y="1372115"/>
                            </a:cubicBezTo>
                            <a:cubicBezTo>
                              <a:pt x="958765" y="1406880"/>
                              <a:pt x="729710" y="1363488"/>
                              <a:pt x="629412" y="1372115"/>
                            </a:cubicBezTo>
                            <a:cubicBezTo>
                              <a:pt x="529114" y="1380742"/>
                              <a:pt x="252561" y="1369169"/>
                              <a:pt x="0" y="1372115"/>
                            </a:cubicBezTo>
                            <a:cubicBezTo>
                              <a:pt x="-32286" y="1224508"/>
                              <a:pt x="43970" y="1054554"/>
                              <a:pt x="0" y="901022"/>
                            </a:cubicBezTo>
                            <a:cubicBezTo>
                              <a:pt x="-43970" y="747490"/>
                              <a:pt x="53639" y="538063"/>
                              <a:pt x="0" y="429929"/>
                            </a:cubicBezTo>
                            <a:cubicBezTo>
                              <a:pt x="-53639" y="321795"/>
                              <a:pt x="11743" y="167774"/>
                              <a:pt x="0" y="0"/>
                            </a:cubicBezTo>
                            <a:close/>
                          </a:path>
                          <a:path w="3200400" h="1372115" stroke="0" extrusionOk="0">
                            <a:moveTo>
                              <a:pt x="0" y="0"/>
                            </a:moveTo>
                            <a:cubicBezTo>
                              <a:pt x="138636" y="-17465"/>
                              <a:pt x="272964" y="40368"/>
                              <a:pt x="501396" y="0"/>
                            </a:cubicBezTo>
                            <a:cubicBezTo>
                              <a:pt x="729828" y="-40368"/>
                              <a:pt x="804707" y="58149"/>
                              <a:pt x="1066800" y="0"/>
                            </a:cubicBezTo>
                            <a:cubicBezTo>
                              <a:pt x="1328893" y="-58149"/>
                              <a:pt x="1452277" y="45592"/>
                              <a:pt x="1632204" y="0"/>
                            </a:cubicBezTo>
                            <a:cubicBezTo>
                              <a:pt x="1812131" y="-45592"/>
                              <a:pt x="1954323" y="43681"/>
                              <a:pt x="2133600" y="0"/>
                            </a:cubicBezTo>
                            <a:cubicBezTo>
                              <a:pt x="2312877" y="-43681"/>
                              <a:pt x="2569030" y="5463"/>
                              <a:pt x="2699004" y="0"/>
                            </a:cubicBezTo>
                            <a:cubicBezTo>
                              <a:pt x="2828978" y="-5463"/>
                              <a:pt x="3076363" y="40287"/>
                              <a:pt x="3200400" y="0"/>
                            </a:cubicBezTo>
                            <a:cubicBezTo>
                              <a:pt x="3216414" y="143623"/>
                              <a:pt x="3189085" y="308146"/>
                              <a:pt x="3200400" y="443651"/>
                            </a:cubicBezTo>
                            <a:cubicBezTo>
                              <a:pt x="3211715" y="579156"/>
                              <a:pt x="3146965" y="764928"/>
                              <a:pt x="3200400" y="901022"/>
                            </a:cubicBezTo>
                            <a:cubicBezTo>
                              <a:pt x="3253835" y="1037116"/>
                              <a:pt x="3155555" y="1255807"/>
                              <a:pt x="3200400" y="1372115"/>
                            </a:cubicBezTo>
                            <a:cubicBezTo>
                              <a:pt x="3030367" y="1375700"/>
                              <a:pt x="2828528" y="1351618"/>
                              <a:pt x="2634996" y="1372115"/>
                            </a:cubicBezTo>
                            <a:cubicBezTo>
                              <a:pt x="2441464" y="1392612"/>
                              <a:pt x="2374858" y="1367319"/>
                              <a:pt x="2197608" y="1372115"/>
                            </a:cubicBezTo>
                            <a:cubicBezTo>
                              <a:pt x="2020358" y="1376911"/>
                              <a:pt x="1763901" y="1327132"/>
                              <a:pt x="1600200" y="1372115"/>
                            </a:cubicBezTo>
                            <a:cubicBezTo>
                              <a:pt x="1436499" y="1417098"/>
                              <a:pt x="1308117" y="1366572"/>
                              <a:pt x="1098804" y="1372115"/>
                            </a:cubicBezTo>
                            <a:cubicBezTo>
                              <a:pt x="889491" y="1377658"/>
                              <a:pt x="786687" y="1351130"/>
                              <a:pt x="597408" y="1372115"/>
                            </a:cubicBezTo>
                            <a:cubicBezTo>
                              <a:pt x="408129" y="1393100"/>
                              <a:pt x="142439" y="1350999"/>
                              <a:pt x="0" y="1372115"/>
                            </a:cubicBezTo>
                            <a:cubicBezTo>
                              <a:pt x="-36845" y="1226697"/>
                              <a:pt x="29280" y="1063519"/>
                              <a:pt x="0" y="928464"/>
                            </a:cubicBezTo>
                            <a:cubicBezTo>
                              <a:pt x="-29280" y="793409"/>
                              <a:pt x="5169" y="637554"/>
                              <a:pt x="0" y="457372"/>
                            </a:cubicBezTo>
                            <a:cubicBezTo>
                              <a:pt x="-5169" y="277190"/>
                              <a:pt x="30368" y="15060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2203" y="3447891"/>
            <a:ext cx="3250768" cy="2819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8714" y="3459096"/>
            <a:ext cx="338100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7791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-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Hyperparameters</a:t>
            </a:r>
            <a:endParaRPr lang="id-ID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What is the best </a:t>
            </a:r>
            <a:r>
              <a:rPr lang="en-US" b="1" dirty="0">
                <a:solidFill>
                  <a:srgbClr val="0000FF"/>
                </a:solidFill>
              </a:rPr>
              <a:t>distance</a:t>
            </a:r>
            <a:r>
              <a:rPr lang="en-US" b="1" dirty="0"/>
              <a:t> </a:t>
            </a:r>
            <a:r>
              <a:rPr lang="en-US" dirty="0"/>
              <a:t>to use?</a:t>
            </a:r>
          </a:p>
          <a:p>
            <a:r>
              <a:rPr lang="en-US" dirty="0"/>
              <a:t>What is the best value of </a:t>
            </a:r>
            <a:r>
              <a:rPr lang="en-US" b="1" dirty="0">
                <a:solidFill>
                  <a:srgbClr val="0000FF"/>
                </a:solidFill>
              </a:rPr>
              <a:t>k</a:t>
            </a:r>
            <a:r>
              <a:rPr lang="en-US" b="1" dirty="0"/>
              <a:t> </a:t>
            </a:r>
            <a:r>
              <a:rPr lang="en-US" dirty="0"/>
              <a:t>to use?</a:t>
            </a:r>
          </a:p>
          <a:p>
            <a:endParaRPr lang="en-US" dirty="0"/>
          </a:p>
          <a:p>
            <a:r>
              <a:rPr lang="en-US" dirty="0"/>
              <a:t>Choices about the algorithm that we set rather than learn</a:t>
            </a:r>
          </a:p>
          <a:p>
            <a:r>
              <a:rPr lang="en-US" dirty="0"/>
              <a:t>Very problem-dependent.</a:t>
            </a:r>
          </a:p>
          <a:p>
            <a:r>
              <a:rPr lang="en-US" dirty="0"/>
              <a:t>Must try them all out and see what works best.</a:t>
            </a:r>
          </a:p>
        </p:txBody>
      </p:sp>
    </p:spTree>
    <p:extLst>
      <p:ext uri="{BB962C8B-B14F-4D97-AF65-F5344CB8AC3E}">
        <p14:creationId xmlns:p14="http://schemas.microsoft.com/office/powerpoint/2010/main" val="29968408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Classifier: k-Nearest Neighbors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(k-) Nearest Neighbor on images (pixel space) is </a:t>
            </a:r>
            <a:r>
              <a:rPr lang="en-US" b="1" dirty="0">
                <a:solidFill>
                  <a:srgbClr val="FF0000"/>
                </a:solidFill>
              </a:rPr>
              <a:t>NEVER USED</a:t>
            </a:r>
          </a:p>
          <a:p>
            <a:r>
              <a:rPr lang="en-US" b="1" dirty="0">
                <a:solidFill>
                  <a:srgbClr val="0000FF"/>
                </a:solidFill>
              </a:rPr>
              <a:t>Why?</a:t>
            </a:r>
          </a:p>
          <a:p>
            <a:pPr lvl="1"/>
            <a:r>
              <a:rPr lang="en-US" sz="2400" dirty="0"/>
              <a:t>Terrible performance at test time</a:t>
            </a:r>
          </a:p>
          <a:p>
            <a:pPr lvl="1"/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480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916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(k-) Nearest Neighbor on images (pixel space) is </a:t>
            </a:r>
            <a:r>
              <a:rPr lang="en-US" b="1" dirty="0">
                <a:solidFill>
                  <a:srgbClr val="FF0000"/>
                </a:solidFill>
              </a:rPr>
              <a:t>NEVER USED</a:t>
            </a:r>
          </a:p>
          <a:p>
            <a:pPr lvl="1"/>
            <a:r>
              <a:rPr lang="en-US" sz="2200" dirty="0"/>
              <a:t>Terrible performance at test time</a:t>
            </a:r>
          </a:p>
          <a:p>
            <a:pPr lvl="1"/>
            <a:r>
              <a:rPr lang="en-US" sz="2200" dirty="0"/>
              <a:t>Distance metrics on level of whole images can be very unintuitive: </a:t>
            </a:r>
            <a:br>
              <a:rPr lang="en-US" sz="2200" dirty="0"/>
            </a:br>
            <a:r>
              <a:rPr lang="en-US" sz="2200" b="1" dirty="0"/>
              <a:t>Shifted image, Messed up, Illumination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Classifier: k-Nearest Neighbors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0D8A4-0281-4E62-B1FA-D6826C0357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61" y="4037419"/>
            <a:ext cx="7191375" cy="2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9020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Classifier: k-Nearest Neighbors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(k-) Nearest Neighbor on images (pixel space) is </a:t>
            </a:r>
            <a:r>
              <a:rPr lang="en-US" b="1" dirty="0">
                <a:solidFill>
                  <a:srgbClr val="FF0000"/>
                </a:solidFill>
              </a:rPr>
              <a:t>NEVER USED</a:t>
            </a:r>
          </a:p>
          <a:p>
            <a:pPr lvl="1"/>
            <a:r>
              <a:rPr lang="en-US" sz="2200" dirty="0"/>
              <a:t>Terrible performance at test time</a:t>
            </a:r>
          </a:p>
          <a:p>
            <a:pPr lvl="1"/>
            <a:r>
              <a:rPr lang="en-US" sz="2200" dirty="0"/>
              <a:t>Distance metrics on level of whole images can be very unintuitive: </a:t>
            </a:r>
            <a:br>
              <a:rPr lang="en-US" sz="2200" dirty="0"/>
            </a:br>
            <a:r>
              <a:rPr lang="en-US" sz="2200" b="1" dirty="0"/>
              <a:t>Shifted image, Messed up, Illumination</a:t>
            </a:r>
          </a:p>
          <a:p>
            <a:endParaRPr lang="en-US" dirty="0"/>
          </a:p>
          <a:p>
            <a:r>
              <a:rPr lang="en-US" dirty="0"/>
              <a:t>(k-)Nearest Neighbor is always used </a:t>
            </a:r>
            <a:br>
              <a:rPr lang="id-ID" dirty="0"/>
            </a:br>
            <a:r>
              <a:rPr lang="en-US" dirty="0"/>
              <a:t>on feature space</a:t>
            </a:r>
            <a:endParaRPr lang="id-ID" sz="2600" dirty="0"/>
          </a:p>
        </p:txBody>
      </p:sp>
    </p:spTree>
    <p:extLst>
      <p:ext uri="{BB962C8B-B14F-4D97-AF65-F5344CB8AC3E}">
        <p14:creationId xmlns:p14="http://schemas.microsoft.com/office/powerpoint/2010/main" val="265785710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4" y="2270565"/>
            <a:ext cx="8112481" cy="2680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4681" y="2264162"/>
            <a:ext cx="1326743" cy="4824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2A790C-8F2B-452E-ACDC-37B122686580}"/>
              </a:ext>
            </a:extLst>
          </p:cNvPr>
          <p:cNvSpPr/>
          <p:nvPr/>
        </p:nvSpPr>
        <p:spPr>
          <a:xfrm>
            <a:off x="642764" y="5224812"/>
            <a:ext cx="8243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Along with the increasing number of dimensions,</a:t>
            </a:r>
            <a:endParaRPr lang="id-ID" dirty="0"/>
          </a:p>
          <a:p>
            <a:r>
              <a:rPr lang="en-US" dirty="0"/>
              <a:t>the amount of data needed is also increasing</a:t>
            </a:r>
            <a:r>
              <a:rPr lang="id-ID" dirty="0"/>
              <a:t> </a:t>
            </a:r>
            <a:r>
              <a:rPr lang="en-US" dirty="0"/>
              <a:t>(</a:t>
            </a:r>
            <a:r>
              <a:rPr lang="id-ID" dirty="0"/>
              <a:t>almost </a:t>
            </a:r>
            <a:r>
              <a:rPr lang="en-US" dirty="0"/>
              <a:t>exponentially) </a:t>
            </a:r>
            <a:r>
              <a:rPr lang="id-ID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7887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Linear Classification on Image Features, </a:t>
            </a:r>
          </a:p>
          <a:p>
            <a:pPr lvl="1"/>
            <a:r>
              <a:rPr lang="en-US" dirty="0"/>
              <a:t>not on pixels</a:t>
            </a:r>
          </a:p>
          <a:p>
            <a:r>
              <a:rPr lang="en-US" dirty="0"/>
              <a:t>Examples : </a:t>
            </a:r>
          </a:p>
          <a:p>
            <a:pPr lvl="1"/>
            <a:r>
              <a:rPr lang="en-US" dirty="0"/>
              <a:t>Color (Hue) Histogram,</a:t>
            </a:r>
          </a:p>
          <a:p>
            <a:pPr lvl="1"/>
            <a:r>
              <a:rPr lang="en-US" dirty="0"/>
              <a:t>HOG/SIFT,</a:t>
            </a:r>
          </a:p>
          <a:p>
            <a:pPr lvl="1"/>
            <a:r>
              <a:rPr lang="en-US" dirty="0"/>
              <a:t>GIST, </a:t>
            </a:r>
          </a:p>
          <a:p>
            <a:pPr lvl="1"/>
            <a:r>
              <a:rPr lang="en-US" dirty="0"/>
              <a:t>LBP,</a:t>
            </a:r>
          </a:p>
          <a:p>
            <a:pPr lvl="1"/>
            <a:r>
              <a:rPr lang="en-US" dirty="0" err="1"/>
              <a:t>Texton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SSIM, 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Before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21412" y="5021198"/>
            <a:ext cx="2432759" cy="1386888"/>
            <a:chOff x="3333750" y="2009775"/>
            <a:chExt cx="4782653" cy="28384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3750" y="2009775"/>
              <a:ext cx="2476500" cy="28384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3253" y="2036061"/>
              <a:ext cx="2343150" cy="2790825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9065243" y="6133738"/>
            <a:ext cx="15552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(image from vlfeat.org)</a:t>
            </a:r>
          </a:p>
        </p:txBody>
      </p:sp>
      <p:pic>
        <p:nvPicPr>
          <p:cNvPr id="1028" name="Picture 4" descr="http://www.embedded-vision.com/sites/default/files/apress/computervisionmetrics/chapter6/Figure6-6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878" y="3030021"/>
            <a:ext cx="2390858" cy="15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tablix.org/%7Eavian/blog/images2/2011/06/histogram_of_average_hues_used_in_blog_themes-t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1328" y="2673882"/>
            <a:ext cx="2001004" cy="14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file9.uf.tistory.com/image/2508E33752CCBFB602CB3B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313" y="4107548"/>
            <a:ext cx="2416349" cy="116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691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Visual Cues Descriptor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1221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Pixel-level</a:t>
            </a:r>
          </a:p>
          <a:p>
            <a:r>
              <a:rPr lang="en-US" dirty="0"/>
              <a:t>Patch-level</a:t>
            </a:r>
          </a:p>
          <a:p>
            <a:pPr lvl="1"/>
            <a:r>
              <a:rPr lang="en-US" dirty="0"/>
              <a:t>Local Descriptor</a:t>
            </a:r>
          </a:p>
          <a:p>
            <a:pPr lvl="1"/>
            <a:r>
              <a:rPr lang="en-US" dirty="0"/>
              <a:t>SIFT, SURF, Filter-bank Response</a:t>
            </a:r>
          </a:p>
          <a:p>
            <a:r>
              <a:rPr lang="en-US" dirty="0"/>
              <a:t>Region-level</a:t>
            </a:r>
          </a:p>
          <a:p>
            <a:pPr lvl="1"/>
            <a:r>
              <a:rPr lang="en-US" dirty="0"/>
              <a:t>Bag-of-features, Histogram of Oriented Gradients</a:t>
            </a:r>
          </a:p>
          <a:p>
            <a:pPr lvl="1"/>
            <a:r>
              <a:rPr lang="en-US" dirty="0"/>
              <a:t>GIST, Shape features, self-similarity</a:t>
            </a:r>
          </a:p>
          <a:p>
            <a:pPr lvl="1"/>
            <a:r>
              <a:rPr lang="en-US" dirty="0"/>
              <a:t>Global Descriptor (if whole image)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Cues Descriptor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5645720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Image Representation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0AA781-52B9-48D5-997E-F5ECCAA688D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983918" y="1416049"/>
            <a:ext cx="4421036" cy="4891359"/>
          </a:xfrm>
        </p:spPr>
      </p:pic>
      <p:pic>
        <p:nvPicPr>
          <p:cNvPr id="10" name="Picture 9" descr="A close up of many different vegetables on display&#10;&#10;Description automatically generated">
            <a:extLst>
              <a:ext uri="{FF2B5EF4-FFF2-40B4-BE49-F238E27FC236}">
                <a16:creationId xmlns:a16="http://schemas.microsoft.com/office/drawing/2014/main" id="{6C4CD982-AEE2-4899-9A5F-B2B6E16927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056"/>
          <a:stretch/>
        </p:blipFill>
        <p:spPr>
          <a:xfrm>
            <a:off x="867538" y="2810188"/>
            <a:ext cx="363879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89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Image Representation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" name="Picture 1" descr="A close up of many different vegetables on display&#10;&#10;Description automatically generated">
            <a:extLst>
              <a:ext uri="{FF2B5EF4-FFF2-40B4-BE49-F238E27FC236}">
                <a16:creationId xmlns:a16="http://schemas.microsoft.com/office/drawing/2014/main" id="{8CE43A5E-B7BD-46F6-A4B5-7DD4B20640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46" r="-1626"/>
          <a:stretch/>
        </p:blipFill>
        <p:spPr>
          <a:xfrm>
            <a:off x="856906" y="2810188"/>
            <a:ext cx="4321149" cy="2390775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DC4F4FE-3E5A-4898-8A41-8730DF125C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22006" y="3950480"/>
            <a:ext cx="5332754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24F6C08F-874B-4977-A105-668C01AA13D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006" y="1933441"/>
            <a:ext cx="5413088" cy="18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039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A78C99-EE8A-44AC-9EEE-807555CB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36" y="1520452"/>
            <a:ext cx="5477183" cy="45743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49A65-5E78-4733-85C2-DBB255FD87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243470"/>
            <a:ext cx="5477185" cy="3791570"/>
          </a:xfrm>
        </p:spPr>
        <p:txBody>
          <a:bodyPr/>
          <a:lstStyle/>
          <a:p>
            <a:r>
              <a:rPr lang="en-US" sz="2000" dirty="0"/>
              <a:t>Find distinctive </a:t>
            </a:r>
            <a:r>
              <a:rPr lang="en-US" sz="2000" dirty="0" err="1"/>
              <a:t>keypoints</a:t>
            </a:r>
            <a:endParaRPr lang="en-US" sz="2000" dirty="0"/>
          </a:p>
          <a:p>
            <a:r>
              <a:rPr lang="en-US" sz="2000" dirty="0"/>
              <a:t>Find surrounding region (scale &amp; rotation invariant)</a:t>
            </a:r>
          </a:p>
          <a:p>
            <a:r>
              <a:rPr lang="en-US" sz="2000" dirty="0"/>
              <a:t>Extract &amp; normalize the region content &amp; compute local descriptor for each region</a:t>
            </a:r>
          </a:p>
          <a:p>
            <a:r>
              <a:rPr lang="en-US" sz="2000" dirty="0"/>
              <a:t>Feature matching by comparing local descriptor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 Procedure w/ Local Features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66688545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B447FAC8-BBCD-406D-97AC-106CE83C4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0327" y="1596691"/>
            <a:ext cx="7074928" cy="459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Local Features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3704B0-9557-42F5-A0FB-77CB93EDE8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237930"/>
            <a:ext cx="4328869" cy="3797110"/>
          </a:xfrm>
        </p:spPr>
        <p:txBody>
          <a:bodyPr/>
          <a:lstStyle/>
          <a:p>
            <a:r>
              <a:rPr lang="en-US" sz="2000" dirty="0"/>
              <a:t>Find those descriptors from any previously seen model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418844364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4109532" y="4725813"/>
            <a:ext cx="710381" cy="72948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75891" y="4569062"/>
            <a:ext cx="1974875" cy="1042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pic>
        <p:nvPicPr>
          <p:cNvPr id="1026" name="Picture 2" descr="http://www.warrenphotographic.co.uk/photography/bigs/15065-Silver-tabby-cat-sitting-white-backgroun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638" y="3936266"/>
            <a:ext cx="1584325" cy="226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438121" y="2686299"/>
            <a:ext cx="763929" cy="864210"/>
            <a:chOff x="2914116" y="2686299"/>
            <a:chExt cx="763929" cy="864210"/>
          </a:xfrm>
        </p:grpSpPr>
        <p:sp>
          <p:nvSpPr>
            <p:cNvPr id="9" name="Flowchart: Multidocument 8"/>
            <p:cNvSpPr/>
            <p:nvPr/>
          </p:nvSpPr>
          <p:spPr>
            <a:xfrm>
              <a:off x="2914116" y="2686299"/>
              <a:ext cx="763583" cy="864210"/>
            </a:xfrm>
            <a:prstGeom prst="flowChartMultidocumen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http://myvicton.com/wp-content/uploads/2015/12/TPMS-for-Truck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3" b="92878" l="1842" r="89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045" y="2964258"/>
              <a:ext cx="720000" cy="411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026456" y="2960139"/>
            <a:ext cx="763583" cy="864210"/>
            <a:chOff x="3502451" y="2960139"/>
            <a:chExt cx="763583" cy="864210"/>
          </a:xfrm>
        </p:grpSpPr>
        <p:sp>
          <p:nvSpPr>
            <p:cNvPr id="11" name="Flowchart: Multidocument 10"/>
            <p:cNvSpPr/>
            <p:nvPr/>
          </p:nvSpPr>
          <p:spPr>
            <a:xfrm>
              <a:off x="3502451" y="2960139"/>
              <a:ext cx="763583" cy="864210"/>
            </a:xfrm>
            <a:prstGeom prst="flowChartMultidocumen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http://files.site-fusion.co.uk/webfusion108150/image/isolated-cat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1" b="98949" l="2376" r="942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351" y="3164746"/>
              <a:ext cx="4094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5716144" y="2669731"/>
            <a:ext cx="803386" cy="864210"/>
            <a:chOff x="4192144" y="2669731"/>
            <a:chExt cx="803386" cy="864210"/>
          </a:xfrm>
        </p:grpSpPr>
        <p:sp>
          <p:nvSpPr>
            <p:cNvPr id="12" name="Flowchart: Multidocument 11"/>
            <p:cNvSpPr/>
            <p:nvPr/>
          </p:nvSpPr>
          <p:spPr>
            <a:xfrm>
              <a:off x="4192144" y="2669731"/>
              <a:ext cx="763583" cy="864210"/>
            </a:xfrm>
            <a:prstGeom prst="flowChartMultidocumen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6" name="Picture 12" descr="http://kindersay.com/files/images/airplane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530" y="2841662"/>
              <a:ext cx="720000" cy="57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367264" y="2985600"/>
            <a:ext cx="763583" cy="864210"/>
            <a:chOff x="4843259" y="2985600"/>
            <a:chExt cx="763583" cy="864210"/>
          </a:xfrm>
        </p:grpSpPr>
        <p:sp>
          <p:nvSpPr>
            <p:cNvPr id="18" name="Flowchart: Multidocument 17"/>
            <p:cNvSpPr/>
            <p:nvPr/>
          </p:nvSpPr>
          <p:spPr>
            <a:xfrm>
              <a:off x="4843259" y="2985600"/>
              <a:ext cx="763583" cy="864210"/>
            </a:xfrm>
            <a:prstGeom prst="flowChartMultidocumen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http://previews.123rf.com/images/andresr/andresr1203/andresr120300125/12619875-Beautiful-dog-sitting-down-isolated-over-a-white-background-Stock-Photo.jp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615" b="97154" l="4298" r="9434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27" y="3208374"/>
              <a:ext cx="402608" cy="54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ight Arrow 12"/>
          <p:cNvSpPr/>
          <p:nvPr/>
        </p:nvSpPr>
        <p:spPr>
          <a:xfrm>
            <a:off x="7109978" y="4698302"/>
            <a:ext cx="710381" cy="72948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11649" y="4782505"/>
            <a:ext cx="806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3200" dirty="0"/>
              <a:t>c</a:t>
            </a:r>
            <a:r>
              <a:rPr lang="en-US" sz="3200" dirty="0"/>
              <a:t>at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355198" y="3916723"/>
            <a:ext cx="1216250" cy="572718"/>
            <a:chOff x="3831198" y="3916723"/>
            <a:chExt cx="1216250" cy="572718"/>
          </a:xfrm>
        </p:grpSpPr>
        <p:sp>
          <p:nvSpPr>
            <p:cNvPr id="15" name="Down Arrow 14"/>
            <p:cNvSpPr/>
            <p:nvPr/>
          </p:nvSpPr>
          <p:spPr>
            <a:xfrm>
              <a:off x="3831198" y="3916723"/>
              <a:ext cx="1216250" cy="572718"/>
            </a:xfrm>
            <a:prstGeom prst="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66144" y="3945299"/>
              <a:ext cx="7463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</p:grpSp>
      <p:sp>
        <p:nvSpPr>
          <p:cNvPr id="29" name="Flowchart: Multidocument 28"/>
          <p:cNvSpPr/>
          <p:nvPr/>
        </p:nvSpPr>
        <p:spPr>
          <a:xfrm>
            <a:off x="6949008" y="2669731"/>
            <a:ext cx="763583" cy="864210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6035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13" grpId="0" animBg="1"/>
      <p:bldP spid="14" grpId="0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Local Texture Descriptor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C83EB-55F1-4632-8835-9453709B04C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260757" y="2009775"/>
            <a:ext cx="7556186" cy="4025900"/>
          </a:xfrm>
        </p:spPr>
      </p:pic>
    </p:spTree>
    <p:extLst>
      <p:ext uri="{BB962C8B-B14F-4D97-AF65-F5344CB8AC3E}">
        <p14:creationId xmlns:p14="http://schemas.microsoft.com/office/powerpoint/2010/main" val="132500517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Bag-of-Words Image Classification Pipeline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2716FD-2210-4BA5-A199-AD83D09F687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87363" y="2303998"/>
            <a:ext cx="11102975" cy="3437453"/>
          </a:xfrm>
        </p:spPr>
      </p:pic>
    </p:spTree>
    <p:extLst>
      <p:ext uri="{BB962C8B-B14F-4D97-AF65-F5344CB8AC3E}">
        <p14:creationId xmlns:p14="http://schemas.microsoft.com/office/powerpoint/2010/main" val="343942710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Bag-of-Words Image Classification Pipeline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0501BF-1E15-4447-805D-3E5520E9C3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53040" y="2221465"/>
            <a:ext cx="5652126" cy="378209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66B856-38C9-49F5-BB26-E169F139B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20" y="2221466"/>
            <a:ext cx="4855387" cy="37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3122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Visual Words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8396C8-1CB5-412F-9A84-832640B498A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87363" y="2478450"/>
            <a:ext cx="11102975" cy="3088550"/>
          </a:xfrm>
        </p:spPr>
      </p:pic>
    </p:spTree>
    <p:extLst>
      <p:ext uri="{BB962C8B-B14F-4D97-AF65-F5344CB8AC3E}">
        <p14:creationId xmlns:p14="http://schemas.microsoft.com/office/powerpoint/2010/main" val="973902036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FE4D96-14C8-4796-8D33-CEEA4E7C539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2952900" y="1855068"/>
            <a:ext cx="6169784" cy="442258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Consistency Verification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4697956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Consistency Verification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B1D53E-C4A8-4675-AE16-A181F2BC68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5092994"/>
            <a:ext cx="11101917" cy="942045"/>
          </a:xfrm>
        </p:spPr>
        <p:txBody>
          <a:bodyPr/>
          <a:lstStyle/>
          <a:p>
            <a:r>
              <a:rPr lang="en-US" dirty="0"/>
              <a:t>different levels of geometric transformations</a:t>
            </a:r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E1B79-0411-45E0-95E4-A66B3BE9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109" y="2357816"/>
            <a:ext cx="7636870" cy="24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4286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Core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cxnSp>
        <p:nvCxnSpPr>
          <p:cNvPr id="44" name="Straight Arrow Connector 43"/>
          <p:cNvCxnSpPr>
            <a:stCxn id="32" idx="2"/>
            <a:endCxn id="30" idx="0"/>
          </p:cNvCxnSpPr>
          <p:nvPr/>
        </p:nvCxnSpPr>
        <p:spPr>
          <a:xfrm>
            <a:off x="7212481" y="3881556"/>
            <a:ext cx="0" cy="407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121301" y="3150031"/>
            <a:ext cx="182880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Image Classification</a:t>
            </a:r>
          </a:p>
        </p:txBody>
      </p:sp>
      <p:grpSp>
        <p:nvGrpSpPr>
          <p:cNvPr id="1029" name="Group 1028"/>
          <p:cNvGrpSpPr/>
          <p:nvPr/>
        </p:nvGrpSpPr>
        <p:grpSpPr>
          <a:xfrm>
            <a:off x="5950101" y="4289270"/>
            <a:ext cx="2176780" cy="731520"/>
            <a:chOff x="4426101" y="4289270"/>
            <a:chExt cx="2176780" cy="731520"/>
          </a:xfrm>
        </p:grpSpPr>
        <p:cxnSp>
          <p:nvCxnSpPr>
            <p:cNvPr id="40" name="Straight Arrow Connector 39"/>
            <p:cNvCxnSpPr>
              <a:stCxn id="31" idx="3"/>
              <a:endCxn id="30" idx="1"/>
            </p:cNvCxnSpPr>
            <p:nvPr/>
          </p:nvCxnSpPr>
          <p:spPr>
            <a:xfrm>
              <a:off x="4426101" y="4655030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774081" y="4289270"/>
              <a:ext cx="1828800" cy="7315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Objects Detection</a:t>
              </a:r>
            </a:p>
          </p:txBody>
        </p:sp>
      </p:grpSp>
      <p:grpSp>
        <p:nvGrpSpPr>
          <p:cNvPr id="1025" name="Group 1024"/>
          <p:cNvGrpSpPr/>
          <p:nvPr/>
        </p:nvGrpSpPr>
        <p:grpSpPr>
          <a:xfrm>
            <a:off x="4121301" y="3881556"/>
            <a:ext cx="1828800" cy="1139239"/>
            <a:chOff x="2597301" y="3881551"/>
            <a:chExt cx="1828800" cy="1139239"/>
          </a:xfrm>
        </p:grpSpPr>
        <p:cxnSp>
          <p:nvCxnSpPr>
            <p:cNvPr id="37" name="Straight Arrow Connector 36"/>
            <p:cNvCxnSpPr>
              <a:stCxn id="19" idx="2"/>
              <a:endCxn id="31" idx="0"/>
            </p:cNvCxnSpPr>
            <p:nvPr/>
          </p:nvCxnSpPr>
          <p:spPr>
            <a:xfrm>
              <a:off x="3511701" y="3881551"/>
              <a:ext cx="0" cy="40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2597301" y="4289270"/>
              <a:ext cx="182880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Objects Annotation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950101" y="3150031"/>
            <a:ext cx="2176780" cy="731520"/>
            <a:chOff x="4426101" y="3150031"/>
            <a:chExt cx="2176780" cy="731520"/>
          </a:xfrm>
        </p:grpSpPr>
        <p:cxnSp>
          <p:nvCxnSpPr>
            <p:cNvPr id="25" name="Straight Arrow Connector 24"/>
            <p:cNvCxnSpPr>
              <a:stCxn id="19" idx="3"/>
              <a:endCxn id="32" idx="1"/>
            </p:cNvCxnSpPr>
            <p:nvPr/>
          </p:nvCxnSpPr>
          <p:spPr>
            <a:xfrm>
              <a:off x="4426101" y="3515791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4774081" y="3150031"/>
              <a:ext cx="182880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 Localization</a:t>
              </a:r>
            </a:p>
          </p:txBody>
        </p:sp>
      </p:grpSp>
      <p:grpSp>
        <p:nvGrpSpPr>
          <p:cNvPr id="1031" name="Group 1030"/>
          <p:cNvGrpSpPr/>
          <p:nvPr/>
        </p:nvGrpSpPr>
        <p:grpSpPr>
          <a:xfrm>
            <a:off x="8126881" y="4289270"/>
            <a:ext cx="2176780" cy="731520"/>
            <a:chOff x="6602881" y="4289270"/>
            <a:chExt cx="2176780" cy="731520"/>
          </a:xfrm>
        </p:grpSpPr>
        <p:cxnSp>
          <p:nvCxnSpPr>
            <p:cNvPr id="47" name="Straight Arrow Connector 46"/>
            <p:cNvCxnSpPr>
              <a:stCxn id="30" idx="3"/>
              <a:endCxn id="33" idx="1"/>
            </p:cNvCxnSpPr>
            <p:nvPr/>
          </p:nvCxnSpPr>
          <p:spPr>
            <a:xfrm>
              <a:off x="6602881" y="4655030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950861" y="4289270"/>
              <a:ext cx="182880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Image Captioning</a:t>
              </a:r>
            </a:p>
          </p:txBody>
        </p:sp>
      </p:grpSp>
      <p:grpSp>
        <p:nvGrpSpPr>
          <p:cNvPr id="1032" name="Group 1031"/>
          <p:cNvGrpSpPr/>
          <p:nvPr/>
        </p:nvGrpSpPr>
        <p:grpSpPr>
          <a:xfrm>
            <a:off x="6298081" y="5020795"/>
            <a:ext cx="1828800" cy="1139239"/>
            <a:chOff x="4774081" y="5020790"/>
            <a:chExt cx="1828800" cy="1139239"/>
          </a:xfrm>
        </p:grpSpPr>
        <p:cxnSp>
          <p:nvCxnSpPr>
            <p:cNvPr id="50" name="Straight Arrow Connector 49"/>
            <p:cNvCxnSpPr>
              <a:stCxn id="30" idx="2"/>
              <a:endCxn id="34" idx="0"/>
            </p:cNvCxnSpPr>
            <p:nvPr/>
          </p:nvCxnSpPr>
          <p:spPr>
            <a:xfrm>
              <a:off x="5688481" y="5020790"/>
              <a:ext cx="0" cy="40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774081" y="5428509"/>
              <a:ext cx="182880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Instance Segmentation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944521" y="3150031"/>
            <a:ext cx="2176780" cy="731520"/>
            <a:chOff x="420521" y="3150031"/>
            <a:chExt cx="2176780" cy="731520"/>
          </a:xfrm>
        </p:grpSpPr>
        <p:cxnSp>
          <p:nvCxnSpPr>
            <p:cNvPr id="54" name="Straight Arrow Connector 53"/>
            <p:cNvCxnSpPr>
              <a:stCxn id="19" idx="1"/>
              <a:endCxn id="53" idx="3"/>
            </p:cNvCxnSpPr>
            <p:nvPr/>
          </p:nvCxnSpPr>
          <p:spPr>
            <a:xfrm flipH="1">
              <a:off x="2249321" y="3515791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420521" y="3150031"/>
              <a:ext cx="182880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Identification</a:t>
              </a: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1944521" y="4289270"/>
            <a:ext cx="2176780" cy="731520"/>
            <a:chOff x="420521" y="4289270"/>
            <a:chExt cx="2176780" cy="731520"/>
          </a:xfrm>
        </p:grpSpPr>
        <p:cxnSp>
          <p:nvCxnSpPr>
            <p:cNvPr id="58" name="Straight Arrow Connector 57"/>
            <p:cNvCxnSpPr>
              <a:stCxn id="31" idx="1"/>
              <a:endCxn id="57" idx="3"/>
            </p:cNvCxnSpPr>
            <p:nvPr/>
          </p:nvCxnSpPr>
          <p:spPr>
            <a:xfrm flipH="1">
              <a:off x="2249321" y="4655030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20521" y="4289270"/>
              <a:ext cx="1828800" cy="7315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Content-based Image Retrieval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4121301" y="2010797"/>
            <a:ext cx="1828800" cy="1139239"/>
            <a:chOff x="2597301" y="2010792"/>
            <a:chExt cx="1828800" cy="1139239"/>
          </a:xfrm>
        </p:grpSpPr>
        <p:sp>
          <p:nvSpPr>
            <p:cNvPr id="63" name="Rectangle 62"/>
            <p:cNvSpPr/>
            <p:nvPr/>
          </p:nvSpPr>
          <p:spPr>
            <a:xfrm>
              <a:off x="2597301" y="2010792"/>
              <a:ext cx="182880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Character Recognition</a:t>
              </a:r>
            </a:p>
          </p:txBody>
        </p:sp>
        <p:cxnSp>
          <p:nvCxnSpPr>
            <p:cNvPr id="64" name="Straight Arrow Connector 63"/>
            <p:cNvCxnSpPr>
              <a:stCxn id="19" idx="0"/>
              <a:endCxn id="63" idx="2"/>
            </p:cNvCxnSpPr>
            <p:nvPr/>
          </p:nvCxnSpPr>
          <p:spPr>
            <a:xfrm flipV="1">
              <a:off x="3511701" y="2742312"/>
              <a:ext cx="0" cy="40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Arrow Connector 81"/>
          <p:cNvCxnSpPr>
            <a:stCxn id="32" idx="3"/>
          </p:cNvCxnSpPr>
          <p:nvPr/>
        </p:nvCxnSpPr>
        <p:spPr>
          <a:xfrm>
            <a:off x="8126886" y="3515791"/>
            <a:ext cx="442691" cy="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3" idx="2"/>
          </p:cNvCxnSpPr>
          <p:nvPr/>
        </p:nvCxnSpPr>
        <p:spPr>
          <a:xfrm>
            <a:off x="9389261" y="5020795"/>
            <a:ext cx="0" cy="40771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4" idx="1"/>
          </p:cNvCxnSpPr>
          <p:nvPr/>
        </p:nvCxnSpPr>
        <p:spPr>
          <a:xfrm flipH="1">
            <a:off x="5919621" y="5794269"/>
            <a:ext cx="378460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34" idx="3"/>
          </p:cNvCxnSpPr>
          <p:nvPr/>
        </p:nvCxnSpPr>
        <p:spPr>
          <a:xfrm>
            <a:off x="8126881" y="5794269"/>
            <a:ext cx="378460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7" idx="2"/>
          </p:cNvCxnSpPr>
          <p:nvPr/>
        </p:nvCxnSpPr>
        <p:spPr>
          <a:xfrm>
            <a:off x="2858921" y="5020790"/>
            <a:ext cx="0" cy="32881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32" idx="0"/>
          </p:cNvCxnSpPr>
          <p:nvPr/>
        </p:nvCxnSpPr>
        <p:spPr>
          <a:xfrm flipV="1">
            <a:off x="7212481" y="2751139"/>
            <a:ext cx="0" cy="398897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3" idx="3"/>
          </p:cNvCxnSpPr>
          <p:nvPr/>
        </p:nvCxnSpPr>
        <p:spPr>
          <a:xfrm>
            <a:off x="5950101" y="2376552"/>
            <a:ext cx="347980" cy="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53" idx="0"/>
          </p:cNvCxnSpPr>
          <p:nvPr/>
        </p:nvCxnSpPr>
        <p:spPr>
          <a:xfrm flipV="1">
            <a:off x="2858921" y="2742317"/>
            <a:ext cx="0" cy="407719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7" idx="1"/>
          </p:cNvCxnSpPr>
          <p:nvPr/>
        </p:nvCxnSpPr>
        <p:spPr>
          <a:xfrm flipH="1">
            <a:off x="1596541" y="4655030"/>
            <a:ext cx="347980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53" idx="1"/>
          </p:cNvCxnSpPr>
          <p:nvPr/>
        </p:nvCxnSpPr>
        <p:spPr>
          <a:xfrm flipH="1">
            <a:off x="1596541" y="3515791"/>
            <a:ext cx="347980" cy="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3" idx="1"/>
          </p:cNvCxnSpPr>
          <p:nvPr/>
        </p:nvCxnSpPr>
        <p:spPr>
          <a:xfrm flipH="1">
            <a:off x="3773321" y="2376552"/>
            <a:ext cx="347980" cy="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3" idx="0"/>
          </p:cNvCxnSpPr>
          <p:nvPr/>
        </p:nvCxnSpPr>
        <p:spPr>
          <a:xfrm flipV="1">
            <a:off x="9389261" y="3881556"/>
            <a:ext cx="0" cy="40771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31" idx="2"/>
          </p:cNvCxnSpPr>
          <p:nvPr/>
        </p:nvCxnSpPr>
        <p:spPr>
          <a:xfrm>
            <a:off x="5035701" y="5020790"/>
            <a:ext cx="0" cy="32881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49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Problem and Challenges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4194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Semantic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621" y="1868301"/>
            <a:ext cx="2095657" cy="22084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10 20 30 40 50 60 70 80 90 10 20 30 40 50 60 70 80 90 10 20 30 40 50 60 70 80 90 10 20 30 40 50 60 70 80 90 10 20 30 40 50 60 70 80 90 10 20 30 40 50 60 70 80 90 10 20 30 40 50 60 70 80 90 10 20 30 40 50 60 70 80 90 10 20 30 40 50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56780" y="2109347"/>
            <a:ext cx="2095657" cy="22084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10 20 30 40 50 60 70 80 90 10 20 30 40 50 60 70 80 90 10 20 30 40 50 60 70 80 90 10 20 30 40 50 60 70 80 90 10 20 30 40 50 60 70 80 90 10 20 30 40 50 60 70 80 90 10 20 30 40 50 60 70 80 90 10 20 30 40 50 60 70 80 90 10 20 30 40 50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29348" y="2357125"/>
            <a:ext cx="2095657" cy="22084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10 20 30 40 50 60 70 80 90 10 20 30 40 50 60 70 80 90 10 20 30 40 50 60 70 80 90 10 20 30 40 50 60 70 80 90 10 20 30 40 50 60 70 80 90 10 20 30 40 50 60 70 80 90 10 20 30 40 50 60 70 80 90 10 20 30 40 50 60 70 80 90 10 20 30 40 50</a:t>
            </a:r>
          </a:p>
        </p:txBody>
      </p:sp>
      <p:pic>
        <p:nvPicPr>
          <p:cNvPr id="1026" name="Picture 2" descr="http://www.warrenphotographic.co.uk/photography/bigs/15065-Silver-tabby-cat-sitting-white-backgroun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2" b="95798" l="4217" r="891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6286" y="2444430"/>
            <a:ext cx="1714648" cy="245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43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600" dirty="0"/>
              <a:t>Semantic Gap</a:t>
            </a:r>
          </a:p>
          <a:p>
            <a:r>
              <a:rPr lang="en-US" dirty="0"/>
              <a:t>Zoom, Angle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26" name="Picture 2" descr="http://www.warrenphotographic.co.uk/photography/bigs/15065-Silver-tabby-cat-sitting-white-backgroun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2" b="95798" l="4217" r="891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7209" y="3107539"/>
            <a:ext cx="1714648" cy="245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.1001freedownloads.com/vector/thumb/69185/video-camera-icon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79824">
            <a:off x="4349680" y="2897949"/>
            <a:ext cx="711728" cy="7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83335C-9E5F-4318-A2EB-C45B1A473DFE}"/>
              </a:ext>
            </a:extLst>
          </p:cNvPr>
          <p:cNvGrpSpPr/>
          <p:nvPr/>
        </p:nvGrpSpPr>
        <p:grpSpPr>
          <a:xfrm>
            <a:off x="4479905" y="2883104"/>
            <a:ext cx="1393127" cy="1319453"/>
            <a:chOff x="4464977" y="2219990"/>
            <a:chExt cx="1393127" cy="1319453"/>
          </a:xfrm>
        </p:grpSpPr>
        <p:sp>
          <p:nvSpPr>
            <p:cNvPr id="8" name="Isosceles Triangle 7"/>
            <p:cNvSpPr/>
            <p:nvPr/>
          </p:nvSpPr>
          <p:spPr>
            <a:xfrm rot="18401797">
              <a:off x="4639760" y="2045207"/>
              <a:ext cx="1043562" cy="1393127"/>
            </a:xfrm>
            <a:prstGeom prst="triangle">
              <a:avLst>
                <a:gd name="adj" fmla="val 31550"/>
              </a:avLst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lumMod val="98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9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825854" y="2895600"/>
              <a:ext cx="545792" cy="6438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000008" y="2571629"/>
              <a:ext cx="738805" cy="1144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6" descr="http://cdn.1001freedownloads.com/vector/thumb/69185/video-camera-icon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33701" flipH="1">
            <a:off x="7965066" y="4606212"/>
            <a:ext cx="675002" cy="7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1858DEC-EACB-4485-AEAB-E44F246C7614}"/>
              </a:ext>
            </a:extLst>
          </p:cNvPr>
          <p:cNvGrpSpPr/>
          <p:nvPr/>
        </p:nvGrpSpPr>
        <p:grpSpPr>
          <a:xfrm>
            <a:off x="6209608" y="3349159"/>
            <a:ext cx="2120901" cy="2328330"/>
            <a:chOff x="6194680" y="2686050"/>
            <a:chExt cx="2120901" cy="2328330"/>
          </a:xfrm>
        </p:grpSpPr>
        <p:cxnSp>
          <p:nvCxnSpPr>
            <p:cNvPr id="40" name="Straight Connector 39"/>
            <p:cNvCxnSpPr/>
            <p:nvPr/>
          </p:nvCxnSpPr>
          <p:spPr>
            <a:xfrm flipH="1" flipV="1">
              <a:off x="6347172" y="2686050"/>
              <a:ext cx="1721288" cy="14233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6393180" y="4346973"/>
              <a:ext cx="1610995" cy="3121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Isosceles Triangle 21"/>
            <p:cNvSpPr/>
            <p:nvPr/>
          </p:nvSpPr>
          <p:spPr>
            <a:xfrm rot="6246257">
              <a:off x="6310714" y="3009512"/>
              <a:ext cx="1888834" cy="2120901"/>
            </a:xfrm>
            <a:prstGeom prst="triangle">
              <a:avLst>
                <a:gd name="adj" fmla="val 47492"/>
              </a:avLst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lumMod val="98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9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at sitting on the floor&#10;&#10;Description automatically generated">
            <a:extLst>
              <a:ext uri="{FF2B5EF4-FFF2-40B4-BE49-F238E27FC236}">
                <a16:creationId xmlns:a16="http://schemas.microsoft.com/office/drawing/2014/main" id="{6BACA521-2394-4DBC-A826-B96251C47F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11" r="25986" b="14547"/>
          <a:stretch/>
        </p:blipFill>
        <p:spPr>
          <a:xfrm>
            <a:off x="8966200" y="3750461"/>
            <a:ext cx="2846045" cy="2227944"/>
          </a:xfrm>
          <a:prstGeom prst="rect">
            <a:avLst/>
          </a:prstGeom>
        </p:spPr>
      </p:pic>
      <p:pic>
        <p:nvPicPr>
          <p:cNvPr id="11" name="Picture 10" descr="A cat that is lying down and looking at the camera&#10;&#10;Description automatically generated">
            <a:extLst>
              <a:ext uri="{FF2B5EF4-FFF2-40B4-BE49-F238E27FC236}">
                <a16:creationId xmlns:a16="http://schemas.microsoft.com/office/drawing/2014/main" id="{0D8D7BE1-5388-4A96-90C1-87E1C3E7A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508" y="1488324"/>
            <a:ext cx="1993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9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600" dirty="0"/>
              <a:t>Semantic Gap</a:t>
            </a:r>
          </a:p>
          <a:p>
            <a:r>
              <a:rPr lang="en-US" sz="1600" dirty="0"/>
              <a:t>Zoom, Angle</a:t>
            </a:r>
          </a:p>
          <a:p>
            <a:r>
              <a:rPr lang="en-US" dirty="0"/>
              <a:t>Illumination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3" name="Picture 4" descr="http://lxicon.com/ps3.wallpapers/ps3.longcat-vs-tacgnol.jpg">
            <a:extLst>
              <a:ext uri="{FF2B5EF4-FFF2-40B4-BE49-F238E27FC236}">
                <a16:creationId xmlns:a16="http://schemas.microsoft.com/office/drawing/2014/main" id="{29DFFD2C-9D01-4F39-B81D-D6AEA1CA5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2940" y="2769024"/>
            <a:ext cx="5998224" cy="33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lxicon.com/ps3.wallpapers/ps3.longcat-vs-tacgnol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2940" y="2769024"/>
            <a:ext cx="5998224" cy="33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3906" y="872278"/>
            <a:ext cx="1856722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8283" y="868829"/>
            <a:ext cx="2033210" cy="1740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977C8D-B075-4738-B74A-89601EF89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050" y="3589243"/>
            <a:ext cx="1962384" cy="2552171"/>
          </a:xfrm>
          <a:prstGeom prst="rect">
            <a:avLst/>
          </a:prstGeom>
        </p:spPr>
      </p:pic>
      <p:pic>
        <p:nvPicPr>
          <p:cNvPr id="12" name="Picture 4" descr="http://lxicon.com/ps3.wallpapers/ps3.longcat-vs-tacgnol.jpg">
            <a:extLst>
              <a:ext uri="{FF2B5EF4-FFF2-40B4-BE49-F238E27FC236}">
                <a16:creationId xmlns:a16="http://schemas.microsoft.com/office/drawing/2014/main" id="{26FD1660-1BA2-4DCE-9CEC-51DF0A5D0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429" y="2769024"/>
            <a:ext cx="5998224" cy="33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1F6180AC-F6C2-4023-9602-0F41A6922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382" y="3760238"/>
            <a:ext cx="2383162" cy="23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1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4098</TotalTime>
  <Words>1527</Words>
  <Application>Microsoft Office PowerPoint</Application>
  <PresentationFormat>Widescreen</PresentationFormat>
  <Paragraphs>303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Brush Script Std</vt:lpstr>
      <vt:lpstr>Calibri</vt:lpstr>
      <vt:lpstr>Cambria Math</vt:lpstr>
      <vt:lpstr>CMMI10</vt:lpstr>
      <vt:lpstr>CMR10</vt:lpstr>
      <vt:lpstr>CMSY10</vt:lpstr>
      <vt:lpstr>Courier New</vt:lpstr>
      <vt:lpstr>Lucida Grande</vt:lpstr>
      <vt:lpstr>Verdana</vt:lpstr>
      <vt:lpstr>Wingdings</vt:lpstr>
      <vt:lpstr>template_informatika_slide</vt:lpstr>
      <vt:lpstr>Computer Vision</vt:lpstr>
      <vt:lpstr>Agenda</vt:lpstr>
      <vt:lpstr>Image Classification</vt:lpstr>
      <vt:lpstr>Image Classification</vt:lpstr>
      <vt:lpstr>Computer Vision Core</vt:lpstr>
      <vt:lpstr>Problem and Challenges</vt:lpstr>
      <vt:lpstr>Problem and Challenges</vt:lpstr>
      <vt:lpstr>Problem and Challenges</vt:lpstr>
      <vt:lpstr>Problem and Challenges</vt:lpstr>
      <vt:lpstr>Problem and Challenges</vt:lpstr>
      <vt:lpstr>Problem and Challenges</vt:lpstr>
      <vt:lpstr>Problem and Challenges</vt:lpstr>
      <vt:lpstr>Problem and Challenges</vt:lpstr>
      <vt:lpstr>Problem and Challenges</vt:lpstr>
      <vt:lpstr>Problem and Challenges</vt:lpstr>
      <vt:lpstr>Image Classifier </vt:lpstr>
      <vt:lpstr>Image Classifier</vt:lpstr>
      <vt:lpstr>Early Image Classifier</vt:lpstr>
      <vt:lpstr>Early Image Classifier - Problems</vt:lpstr>
      <vt:lpstr>Data-driven Approach</vt:lpstr>
      <vt:lpstr>Data-driven Approach</vt:lpstr>
      <vt:lpstr>Data-driven Approach</vt:lpstr>
      <vt:lpstr>First Classifier: Nearest Neighbor</vt:lpstr>
      <vt:lpstr>First Classifier: Nearest Neighbor</vt:lpstr>
      <vt:lpstr>First Classifier: Nearest Neighbor</vt:lpstr>
      <vt:lpstr>K-Nearest Neighbor</vt:lpstr>
      <vt:lpstr>Distance Metric</vt:lpstr>
      <vt:lpstr>k-Nearest Neighbors - Hyperparameters</vt:lpstr>
      <vt:lpstr>Image Classifier: k-Nearest Neighbors</vt:lpstr>
      <vt:lpstr>Image Classifier: k-Nearest Neighbors</vt:lpstr>
      <vt:lpstr>Image Classifier: k-Nearest Neighbors</vt:lpstr>
      <vt:lpstr>Curse of Dimensionality</vt:lpstr>
      <vt:lpstr>Computer Vision Before</vt:lpstr>
      <vt:lpstr>Visual Cues Descriptor</vt:lpstr>
      <vt:lpstr>Visual Cues Descriptor</vt:lpstr>
      <vt:lpstr>Global Image Representation</vt:lpstr>
      <vt:lpstr>Local Image Representation</vt:lpstr>
      <vt:lpstr>Recognition Procedure w/ Local Features</vt:lpstr>
      <vt:lpstr>Matching Local Features</vt:lpstr>
      <vt:lpstr>Examples of Local Texture Descriptor</vt:lpstr>
      <vt:lpstr>Bag-of-Words Image Classification Pipeline</vt:lpstr>
      <vt:lpstr>Bag-of-Words Image Classification Pipeline</vt:lpstr>
      <vt:lpstr>Examples of Visual Words</vt:lpstr>
      <vt:lpstr>Geometric Consistency Verification</vt:lpstr>
      <vt:lpstr>Geometric Consistency Verification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513</cp:revision>
  <dcterms:created xsi:type="dcterms:W3CDTF">2012-11-14T18:53:32Z</dcterms:created>
  <dcterms:modified xsi:type="dcterms:W3CDTF">2020-09-15T23:10:42Z</dcterms:modified>
</cp:coreProperties>
</file>